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Inter" panose="02000503000000020004" pitchFamily="2" charset="0"/>
      <p:bold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1.fntdata"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2.fntdata" /></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t>‹#›</a:t>
            </a:fld>
            <a:endParaRPr sz="1200" b="0" i="0" u="none" strike="noStrike" cap="non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 name="Google Shape;4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 name="Google Shape;5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38b667d7d0_1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38b667d7d0_1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g338b667d7d0_1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 name="Google Shape;5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 name="Google Shape;59;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 name="Google Shape;7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 name="Google Shape;7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 name="Google Shape;9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 name="Google Shape;167;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3"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3 master">
  <p:cSld name="Slide 3 master">
    <p:spTree>
      <p:nvGrpSpPr>
        <p:cNvPr id="1"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4"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Google Shape;25;p5"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6"/>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Google Shape;29;p6"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7"/>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 name="Google Shape;33;p7"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7 master">
  <p:cSld name="Slide 7 master">
    <p:spTree>
      <p:nvGrpSpPr>
        <p:cNvPr id="1"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8"/>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 name="Google Shape;37;p8"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9"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 9 master">
  <p:cSld name="Slide 9 master">
    <p:spTree>
      <p:nvGrpSpPr>
        <p:cNvPr id="1"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F6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p:nvPr/>
        </p:nvSpPr>
        <p:spPr>
          <a:xfrm>
            <a:off x="0" y="0"/>
            <a:ext cx="14630400" cy="8229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 name="Google Shape;45;p10" descr="preencoded.png">
            <a:hlinkClick r:id="rId2"/>
          </p:cNvPr>
          <p:cNvPicPr preferRelativeResize="0"/>
          <p:nvPr/>
        </p:nvPicPr>
        <p:blipFill rotWithShape="1">
          <a:blip r:embed="rId3">
            <a:alphaModFix/>
          </a:blip>
          <a:srcRect/>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theme" Target="../theme/theme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0.xml" /><Relationship Id="rId1" Type="http://schemas.openxmlformats.org/officeDocument/2006/relationships/slideLayout" Target="../slideLayouts/slideLayout9.xml" /><Relationship Id="rId5" Type="http://schemas.openxmlformats.org/officeDocument/2006/relationships/image" Target="../media/image14.png" /><Relationship Id="rId4" Type="http://schemas.openxmlformats.org/officeDocument/2006/relationships/image" Target="../media/image13.jpg"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4.xml" /><Relationship Id="rId1" Type="http://schemas.openxmlformats.org/officeDocument/2006/relationships/slideLayout" Target="../slideLayouts/slideLayout4.xml" /><Relationship Id="rId4" Type="http://schemas.openxmlformats.org/officeDocument/2006/relationships/image" Target="../media/image3.png" /></Relationships>
</file>

<file path=ppt/slides/_rels/slide5.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5.xml" /><Relationship Id="rId1" Type="http://schemas.openxmlformats.org/officeDocument/2006/relationships/slideLayout" Target="../slideLayouts/slideLayout5.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6.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6.xml"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7.xml"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8.xml" /><Relationship Id="rId1" Type="http://schemas.openxmlformats.org/officeDocument/2006/relationships/slideLayout" Target="../slideLayouts/slideLayout8.xml" /></Relationships>
</file>

<file path=ppt/slides/_rels/slide9.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9.xml" /><Relationship Id="rId1" Type="http://schemas.openxmlformats.org/officeDocument/2006/relationships/slideLayout" Target="../slideLayouts/slideLayout9.xml" /><Relationship Id="rId4" Type="http://schemas.openxmlformats.org/officeDocument/2006/relationships/image" Target="../media/image3.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pic>
        <p:nvPicPr>
          <p:cNvPr id="52" name="Google Shape;52;p12"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53" name="Google Shape;53;p12"/>
          <p:cNvSpPr/>
          <p:nvPr/>
        </p:nvSpPr>
        <p:spPr>
          <a:xfrm>
            <a:off x="6280205" y="1322200"/>
            <a:ext cx="10113000" cy="708900"/>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Anti-Theft Mobile Tracker</a:t>
            </a:r>
            <a:r>
              <a:rPr lang="en-US" sz="4400" b="1">
                <a:latin typeface="Times New Roman"/>
                <a:ea typeface="Times New Roman"/>
                <a:cs typeface="Times New Roman"/>
                <a:sym typeface="Times New Roman"/>
              </a:rPr>
              <a:t>– Locates Lost and Stolen Devices</a:t>
            </a:r>
            <a:r>
              <a:rPr lang="en-US" sz="4400" b="1" i="0" u="none" strike="noStrike" cap="none">
                <a:solidFill>
                  <a:srgbClr val="000000"/>
                </a:solidFill>
                <a:latin typeface="Times New Roman"/>
                <a:ea typeface="Times New Roman"/>
                <a:cs typeface="Times New Roman"/>
                <a:sym typeface="Times New Roman"/>
              </a:rPr>
              <a:t> </a:t>
            </a:r>
            <a:endParaRPr sz="4400" i="0" u="none" strike="noStrike" cap="none">
              <a:latin typeface="Times New Roman"/>
              <a:ea typeface="Times New Roman"/>
              <a:cs typeface="Times New Roman"/>
              <a:sym typeface="Times New Roman"/>
            </a:endParaRPr>
          </a:p>
        </p:txBody>
      </p:sp>
      <p:pic>
        <p:nvPicPr>
          <p:cNvPr id="54" name="Google Shape;54;p12" title="Screenshot 2025-03-19 091232.png"/>
          <p:cNvPicPr preferRelativeResize="0"/>
          <p:nvPr/>
        </p:nvPicPr>
        <p:blipFill>
          <a:blip r:embed="rId4">
            <a:alphaModFix/>
          </a:blip>
          <a:stretch>
            <a:fillRect/>
          </a:stretch>
        </p:blipFill>
        <p:spPr>
          <a:xfrm>
            <a:off x="12058650" y="7750968"/>
            <a:ext cx="2571750" cy="390525"/>
          </a:xfrm>
          <a:prstGeom prst="rect">
            <a:avLst/>
          </a:prstGeom>
          <a:noFill/>
          <a:ln>
            <a:noFill/>
          </a:ln>
        </p:spPr>
      </p:pic>
      <p:sp>
        <p:nvSpPr>
          <p:cNvPr id="55" name="Google Shape;55;p12"/>
          <p:cNvSpPr txBox="1"/>
          <p:nvPr/>
        </p:nvSpPr>
        <p:spPr>
          <a:xfrm>
            <a:off x="7832900" y="3643300"/>
            <a:ext cx="6507000" cy="276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300" b="1" dirty="0">
                <a:latin typeface="Times New Roman"/>
                <a:ea typeface="Times New Roman"/>
                <a:cs typeface="Times New Roman"/>
                <a:sym typeface="Times New Roman"/>
              </a:rPr>
              <a:t>Submitted By</a:t>
            </a:r>
            <a:endParaRPr sz="2300" b="1" dirty="0">
              <a:latin typeface="Times New Roman"/>
              <a:ea typeface="Times New Roman"/>
              <a:cs typeface="Times New Roman"/>
              <a:sym typeface="Times New Roman"/>
            </a:endParaRPr>
          </a:p>
          <a:p>
            <a:pPr marL="0" lvl="0" indent="0" algn="l" rtl="0">
              <a:spcBef>
                <a:spcPts val="0"/>
              </a:spcBef>
              <a:spcAft>
                <a:spcPts val="0"/>
              </a:spcAft>
              <a:buNone/>
            </a:pPr>
            <a:endParaRPr sz="2300" dirty="0">
              <a:latin typeface="Times New Roman"/>
              <a:ea typeface="Times New Roman"/>
              <a:cs typeface="Times New Roman"/>
              <a:sym typeface="Times New Roman"/>
            </a:endParaRPr>
          </a:p>
          <a:p>
            <a:pPr marL="0" lvl="0" indent="0" algn="l" rtl="0">
              <a:spcBef>
                <a:spcPts val="0"/>
              </a:spcBef>
              <a:spcAft>
                <a:spcPts val="0"/>
              </a:spcAft>
              <a:buNone/>
            </a:pPr>
            <a:endParaRPr sz="2300" dirty="0">
              <a:latin typeface="Times New Roman"/>
              <a:ea typeface="Times New Roman"/>
              <a:cs typeface="Times New Roman"/>
              <a:sym typeface="Times New Roman"/>
            </a:endParaRPr>
          </a:p>
          <a:p>
            <a:pPr marL="0" lvl="0" indent="0" algn="ctr" rtl="0">
              <a:spcBef>
                <a:spcPts val="0"/>
              </a:spcBef>
              <a:spcAft>
                <a:spcPts val="0"/>
              </a:spcAft>
              <a:buNone/>
            </a:pPr>
            <a:r>
              <a:rPr lang="en-IN" sz="2300" dirty="0">
                <a:latin typeface="Times New Roman"/>
                <a:ea typeface="Times New Roman"/>
                <a:cs typeface="Times New Roman"/>
                <a:sym typeface="Times New Roman"/>
              </a:rPr>
              <a:t>A </a:t>
            </a:r>
            <a:r>
              <a:rPr lang="en-IN" sz="2300" dirty="0" err="1">
                <a:latin typeface="Times New Roman"/>
                <a:ea typeface="Times New Roman"/>
                <a:cs typeface="Times New Roman"/>
                <a:sym typeface="Times New Roman"/>
              </a:rPr>
              <a:t>kalyan</a:t>
            </a:r>
            <a:r>
              <a:rPr lang="en-IN" sz="2300">
                <a:latin typeface="Times New Roman"/>
                <a:ea typeface="Times New Roman"/>
                <a:cs typeface="Times New Roman"/>
                <a:sym typeface="Times New Roman"/>
              </a:rPr>
              <a:t> Kumar </a:t>
            </a:r>
            <a:r>
              <a:rPr lang="en-US" sz="2300">
                <a:latin typeface="Times New Roman"/>
                <a:ea typeface="Times New Roman"/>
                <a:cs typeface="Times New Roman"/>
                <a:sym typeface="Times New Roman"/>
              </a:rPr>
              <a:t>   </a:t>
            </a:r>
            <a:r>
              <a:rPr lang="en-US" sz="2300" dirty="0">
                <a:latin typeface="Times New Roman"/>
                <a:ea typeface="Times New Roman"/>
                <a:cs typeface="Times New Roman"/>
                <a:sym typeface="Times New Roman"/>
              </a:rPr>
              <a:t>(1921116</a:t>
            </a:r>
            <a:r>
              <a:rPr lang="en-IN" sz="2300" dirty="0">
                <a:latin typeface="Times New Roman"/>
                <a:ea typeface="Times New Roman"/>
                <a:cs typeface="Times New Roman"/>
                <a:sym typeface="Times New Roman"/>
              </a:rPr>
              <a:t>76</a:t>
            </a:r>
            <a:r>
              <a:rPr lang="en-US" sz="2300" dirty="0">
                <a:latin typeface="Times New Roman"/>
                <a:ea typeface="Times New Roman"/>
                <a:cs typeface="Times New Roman"/>
                <a:sym typeface="Times New Roman"/>
              </a:rPr>
              <a:t>)</a:t>
            </a:r>
            <a:endParaRPr sz="2300" dirty="0">
              <a:latin typeface="Times New Roman"/>
              <a:ea typeface="Times New Roman"/>
              <a:cs typeface="Times New Roman"/>
              <a:sym typeface="Times New Roman"/>
            </a:endParaRPr>
          </a:p>
          <a:p>
            <a:pPr marL="0" lvl="0" indent="0" algn="ctr" rtl="0">
              <a:spcBef>
                <a:spcPts val="0"/>
              </a:spcBef>
              <a:spcAft>
                <a:spcPts val="0"/>
              </a:spcAft>
              <a:buNone/>
            </a:pPr>
            <a:endParaRPr sz="2300" dirty="0">
              <a:latin typeface="Times New Roman"/>
              <a:ea typeface="Times New Roman"/>
              <a:cs typeface="Times New Roman"/>
              <a:sym typeface="Times New Roman"/>
            </a:endParaRPr>
          </a:p>
          <a:p>
            <a:pPr marL="0" lvl="0" indent="0" algn="ctr" rtl="0">
              <a:spcBef>
                <a:spcPts val="0"/>
              </a:spcBef>
              <a:spcAft>
                <a:spcPts val="0"/>
              </a:spcAft>
              <a:buNone/>
            </a:pPr>
            <a:endParaRPr sz="23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1" title="Screenshot 2025-03-19 091232.png"/>
          <p:cNvPicPr preferRelativeResize="0"/>
          <p:nvPr/>
        </p:nvPicPr>
        <p:blipFill>
          <a:blip r:embed="rId3">
            <a:alphaModFix/>
          </a:blip>
          <a:stretch>
            <a:fillRect/>
          </a:stretch>
        </p:blipFill>
        <p:spPr>
          <a:xfrm>
            <a:off x="12058650" y="7755650"/>
            <a:ext cx="2571750" cy="390525"/>
          </a:xfrm>
          <a:prstGeom prst="rect">
            <a:avLst/>
          </a:prstGeom>
          <a:noFill/>
          <a:ln>
            <a:noFill/>
          </a:ln>
        </p:spPr>
      </p:pic>
      <p:pic>
        <p:nvPicPr>
          <p:cNvPr id="201" name="Google Shape;201;p21" title="thank-you-card-modern-template-abstract-background_321839-746.jpg"/>
          <p:cNvPicPr preferRelativeResize="0"/>
          <p:nvPr/>
        </p:nvPicPr>
        <p:blipFill>
          <a:blip r:embed="rId4">
            <a:alphaModFix/>
          </a:blip>
          <a:stretch>
            <a:fillRect/>
          </a:stretch>
        </p:blipFill>
        <p:spPr>
          <a:xfrm>
            <a:off x="0" y="0"/>
            <a:ext cx="14630399" cy="8229599"/>
          </a:xfrm>
          <a:prstGeom prst="rect">
            <a:avLst/>
          </a:prstGeom>
          <a:noFill/>
          <a:ln>
            <a:noFill/>
          </a:ln>
        </p:spPr>
      </p:pic>
      <p:pic>
        <p:nvPicPr>
          <p:cNvPr id="202" name="Google Shape;202;p21" title="Screenshot 2025-03-19 094909.png"/>
          <p:cNvPicPr preferRelativeResize="0"/>
          <p:nvPr/>
        </p:nvPicPr>
        <p:blipFill>
          <a:blip r:embed="rId5">
            <a:alphaModFix/>
          </a:blip>
          <a:stretch>
            <a:fillRect/>
          </a:stretch>
        </p:blipFill>
        <p:spPr>
          <a:xfrm>
            <a:off x="3995254" y="4051750"/>
            <a:ext cx="4551000" cy="752475"/>
          </a:xfrm>
          <a:prstGeom prst="rect">
            <a:avLst/>
          </a:prstGeom>
          <a:noFill/>
          <a:ln>
            <a:noFill/>
          </a:ln>
        </p:spPr>
      </p:pic>
      <p:pic>
        <p:nvPicPr>
          <p:cNvPr id="203" name="Google Shape;203;p21" title="Screenshot 2025-03-19 094909.png"/>
          <p:cNvPicPr preferRelativeResize="0"/>
          <p:nvPr/>
        </p:nvPicPr>
        <p:blipFill>
          <a:blip r:embed="rId5">
            <a:alphaModFix/>
          </a:blip>
          <a:stretch>
            <a:fillRect/>
          </a:stretch>
        </p:blipFill>
        <p:spPr>
          <a:xfrm>
            <a:off x="2203228" y="5513250"/>
            <a:ext cx="11005925" cy="752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p:nvPr/>
        </p:nvSpPr>
        <p:spPr>
          <a:xfrm>
            <a:off x="654590" y="909430"/>
            <a:ext cx="10566900" cy="7089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Addressing the Need for Mobile Security</a:t>
            </a:r>
            <a:endParaRPr sz="4400" i="0" u="none" strike="noStrike" cap="none">
              <a:latin typeface="Times New Roman"/>
              <a:ea typeface="Times New Roman"/>
              <a:cs typeface="Times New Roman"/>
              <a:sym typeface="Times New Roman"/>
            </a:endParaRPr>
          </a:p>
        </p:txBody>
      </p:sp>
      <p:sp>
        <p:nvSpPr>
          <p:cNvPr id="62" name="Google Shape;62;p13"/>
          <p:cNvSpPr/>
          <p:nvPr/>
        </p:nvSpPr>
        <p:spPr>
          <a:xfrm>
            <a:off x="654604" y="3089925"/>
            <a:ext cx="39780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200"/>
              <a:buFont typeface="Inter"/>
              <a:buNone/>
            </a:pPr>
            <a:r>
              <a:rPr lang="en-US" sz="2300" b="1" i="0" u="none" strike="noStrike" cap="none">
                <a:solidFill>
                  <a:srgbClr val="000000"/>
                </a:solidFill>
                <a:latin typeface="Times New Roman"/>
                <a:ea typeface="Times New Roman"/>
                <a:cs typeface="Times New Roman"/>
                <a:sym typeface="Times New Roman"/>
              </a:rPr>
              <a:t>Data Loss Prevention</a:t>
            </a:r>
            <a:endParaRPr sz="2300" i="0" u="none" strike="noStrike" cap="none">
              <a:latin typeface="Times New Roman"/>
              <a:ea typeface="Times New Roman"/>
              <a:cs typeface="Times New Roman"/>
              <a:sym typeface="Times New Roman"/>
            </a:endParaRPr>
          </a:p>
        </p:txBody>
      </p:sp>
      <p:sp>
        <p:nvSpPr>
          <p:cNvPr id="63" name="Google Shape;63;p13"/>
          <p:cNvSpPr/>
          <p:nvPr/>
        </p:nvSpPr>
        <p:spPr>
          <a:xfrm>
            <a:off x="793790" y="3671054"/>
            <a:ext cx="3978116" cy="2540318"/>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Losing a smartphone can lead to significant data loss and privacy concerns. This project aims to develop a mobile tracking system that helps users locate their lost or stolen devices efficiently, mitigating potential data breaches.</a:t>
            </a:r>
            <a:endParaRPr sz="2300" i="0" u="none" strike="noStrike" cap="none">
              <a:latin typeface="Times New Roman"/>
              <a:ea typeface="Times New Roman"/>
              <a:cs typeface="Times New Roman"/>
              <a:sym typeface="Times New Roman"/>
            </a:endParaRPr>
          </a:p>
        </p:txBody>
      </p:sp>
      <p:sp>
        <p:nvSpPr>
          <p:cNvPr id="64" name="Google Shape;64;p13"/>
          <p:cNvSpPr/>
          <p:nvPr/>
        </p:nvSpPr>
        <p:spPr>
          <a:xfrm>
            <a:off x="5332928" y="3089910"/>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2200"/>
              <a:buFont typeface="Inter"/>
              <a:buNone/>
            </a:pPr>
            <a:r>
              <a:rPr lang="en-US" sz="2300" b="1" i="0" u="none" strike="noStrike" cap="none">
                <a:solidFill>
                  <a:srgbClr val="000000"/>
                </a:solidFill>
                <a:latin typeface="Times New Roman"/>
                <a:ea typeface="Times New Roman"/>
                <a:cs typeface="Times New Roman"/>
                <a:sym typeface="Times New Roman"/>
              </a:rPr>
              <a:t>Real-Time Updates</a:t>
            </a:r>
            <a:endParaRPr sz="2300" i="0" u="none" strike="noStrike" cap="none">
              <a:latin typeface="Times New Roman"/>
              <a:ea typeface="Times New Roman"/>
              <a:cs typeface="Times New Roman"/>
              <a:sym typeface="Times New Roman"/>
            </a:endParaRPr>
          </a:p>
        </p:txBody>
      </p:sp>
      <p:sp>
        <p:nvSpPr>
          <p:cNvPr id="65" name="Google Shape;65;p13"/>
          <p:cNvSpPr/>
          <p:nvPr/>
        </p:nvSpPr>
        <p:spPr>
          <a:xfrm>
            <a:off x="5332928" y="3671054"/>
            <a:ext cx="3978116" cy="2177415"/>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The system provides real-time updates on a device’s location using GPS and network-based tracking. This ensures users can quickly pinpoint the whereabouts of their device, enhancing the chances of recovery.</a:t>
            </a:r>
            <a:endParaRPr sz="2300" i="0" u="none" strike="noStrike" cap="none">
              <a:latin typeface="Times New Roman"/>
              <a:ea typeface="Times New Roman"/>
              <a:cs typeface="Times New Roman"/>
              <a:sym typeface="Times New Roman"/>
            </a:endParaRPr>
          </a:p>
        </p:txBody>
      </p:sp>
      <p:sp>
        <p:nvSpPr>
          <p:cNvPr id="66" name="Google Shape;66;p13"/>
          <p:cNvSpPr/>
          <p:nvPr/>
        </p:nvSpPr>
        <p:spPr>
          <a:xfrm>
            <a:off x="9872067" y="3089910"/>
            <a:ext cx="2835235" cy="35433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2200"/>
              <a:buFont typeface="Inter"/>
              <a:buNone/>
            </a:pPr>
            <a:r>
              <a:rPr lang="en-US" sz="2300" b="1" i="0" u="none" strike="noStrike" cap="none">
                <a:solidFill>
                  <a:srgbClr val="000000"/>
                </a:solidFill>
                <a:latin typeface="Times New Roman"/>
                <a:ea typeface="Times New Roman"/>
                <a:cs typeface="Times New Roman"/>
                <a:sym typeface="Times New Roman"/>
              </a:rPr>
              <a:t>Remote Access</a:t>
            </a:r>
            <a:endParaRPr sz="2300" i="0" u="none" strike="noStrike" cap="none">
              <a:latin typeface="Times New Roman"/>
              <a:ea typeface="Times New Roman"/>
              <a:cs typeface="Times New Roman"/>
              <a:sym typeface="Times New Roman"/>
            </a:endParaRPr>
          </a:p>
        </p:txBody>
      </p:sp>
      <p:sp>
        <p:nvSpPr>
          <p:cNvPr id="67" name="Google Shape;67;p13"/>
          <p:cNvSpPr/>
          <p:nvPr/>
        </p:nvSpPr>
        <p:spPr>
          <a:xfrm>
            <a:off x="9872067" y="3671054"/>
            <a:ext cx="3978116" cy="2177415"/>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Remote locking and alert notifications are integrated to provide users with control over their device, even when it's out of reach. This adds an extra layer of security, preventing unauthorized access.</a:t>
            </a:r>
            <a:endParaRPr sz="2300" i="0" u="none" strike="noStrike" cap="none">
              <a:latin typeface="Times New Roman"/>
              <a:ea typeface="Times New Roman"/>
              <a:cs typeface="Times New Roman"/>
              <a:sym typeface="Times New Roman"/>
            </a:endParaRPr>
          </a:p>
        </p:txBody>
      </p:sp>
      <p:pic>
        <p:nvPicPr>
          <p:cNvPr id="68" name="Google Shape;68;p13" title="Screenshot 2025-03-19 091232.png"/>
          <p:cNvPicPr preferRelativeResize="0"/>
          <p:nvPr/>
        </p:nvPicPr>
        <p:blipFill>
          <a:blip r:embed="rId3">
            <a:alphaModFix/>
          </a:blip>
          <a:stretch>
            <a:fillRect/>
          </a:stretch>
        </p:blipFill>
        <p:spPr>
          <a:xfrm>
            <a:off x="11983550" y="7755672"/>
            <a:ext cx="2571750" cy="390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4"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75" name="Google Shape;75;p14"/>
          <p:cNvSpPr/>
          <p:nvPr/>
        </p:nvSpPr>
        <p:spPr>
          <a:xfrm>
            <a:off x="793790" y="1106805"/>
            <a:ext cx="7556421" cy="1417558"/>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Project Objectives and Significance</a:t>
            </a:r>
            <a:endParaRPr sz="4400" i="0" u="none" strike="noStrike" cap="none">
              <a:latin typeface="Times New Roman"/>
              <a:ea typeface="Times New Roman"/>
              <a:cs typeface="Times New Roman"/>
              <a:sym typeface="Times New Roman"/>
            </a:endParaRPr>
          </a:p>
        </p:txBody>
      </p:sp>
      <p:sp>
        <p:nvSpPr>
          <p:cNvPr id="76" name="Google Shape;76;p14"/>
          <p:cNvSpPr/>
          <p:nvPr/>
        </p:nvSpPr>
        <p:spPr>
          <a:xfrm>
            <a:off x="793790" y="3119676"/>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p:nvPr/>
        </p:nvSpPr>
        <p:spPr>
          <a:xfrm>
            <a:off x="878860" y="3162181"/>
            <a:ext cx="340162" cy="42529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650"/>
              <a:buFont typeface="Inter"/>
              <a:buNone/>
            </a:pPr>
            <a:r>
              <a:rPr lang="en-US" sz="2650" b="1" i="0" u="none" strike="noStrike" cap="none">
                <a:solidFill>
                  <a:srgbClr val="272525"/>
                </a:solidFill>
                <a:latin typeface="Inter"/>
                <a:ea typeface="Inter"/>
                <a:cs typeface="Inter"/>
                <a:sym typeface="Inter"/>
              </a:rPr>
              <a:t>1</a:t>
            </a:r>
            <a:endParaRPr sz="2650" b="0" i="0" u="none" strike="noStrike" cap="none"/>
          </a:p>
        </p:txBody>
      </p:sp>
      <p:sp>
        <p:nvSpPr>
          <p:cNvPr id="78" name="Google Shape;78;p14"/>
          <p:cNvSpPr/>
          <p:nvPr/>
        </p:nvSpPr>
        <p:spPr>
          <a:xfrm>
            <a:off x="1530897" y="3119675"/>
            <a:ext cx="41619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System Development</a:t>
            </a:r>
            <a:endParaRPr sz="2300" i="0" u="none" strike="noStrike" cap="none">
              <a:latin typeface="Times New Roman"/>
              <a:ea typeface="Times New Roman"/>
              <a:cs typeface="Times New Roman"/>
              <a:sym typeface="Times New Roman"/>
            </a:endParaRPr>
          </a:p>
        </p:txBody>
      </p:sp>
      <p:sp>
        <p:nvSpPr>
          <p:cNvPr id="79" name="Google Shape;79;p14"/>
          <p:cNvSpPr/>
          <p:nvPr/>
        </p:nvSpPr>
        <p:spPr>
          <a:xfrm>
            <a:off x="1530906" y="3610094"/>
            <a:ext cx="2927747" cy="1814513"/>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Design and implement a mobile tracking system that utilizes GPS, network-based tracking, and remote access functionalities.</a:t>
            </a:r>
            <a:endParaRPr sz="2300" i="0" u="none" strike="noStrike" cap="none">
              <a:latin typeface="Times New Roman"/>
              <a:ea typeface="Times New Roman"/>
              <a:cs typeface="Times New Roman"/>
              <a:sym typeface="Times New Roman"/>
            </a:endParaRPr>
          </a:p>
        </p:txBody>
      </p:sp>
      <p:sp>
        <p:nvSpPr>
          <p:cNvPr id="80" name="Google Shape;80;p14"/>
          <p:cNvSpPr/>
          <p:nvPr/>
        </p:nvSpPr>
        <p:spPr>
          <a:xfrm>
            <a:off x="4685467" y="3119676"/>
            <a:ext cx="510302" cy="510302"/>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a:off x="4770537" y="3162181"/>
            <a:ext cx="340162" cy="425291"/>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650"/>
              <a:buFont typeface="Inter"/>
              <a:buNone/>
            </a:pPr>
            <a:r>
              <a:rPr lang="en-US" sz="2650" b="1" i="0" u="none" strike="noStrike" cap="none">
                <a:solidFill>
                  <a:srgbClr val="272525"/>
                </a:solidFill>
                <a:latin typeface="Inter"/>
                <a:ea typeface="Inter"/>
                <a:cs typeface="Inter"/>
                <a:sym typeface="Inter"/>
              </a:rPr>
              <a:t>2</a:t>
            </a:r>
            <a:endParaRPr sz="2650" b="0" i="0" u="none" strike="noStrike" cap="none"/>
          </a:p>
        </p:txBody>
      </p:sp>
      <p:sp>
        <p:nvSpPr>
          <p:cNvPr id="82" name="Google Shape;82;p14"/>
          <p:cNvSpPr/>
          <p:nvPr/>
        </p:nvSpPr>
        <p:spPr>
          <a:xfrm>
            <a:off x="5422583" y="3119676"/>
            <a:ext cx="2835235"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Location Retrieval</a:t>
            </a:r>
            <a:endParaRPr sz="2300" i="0" u="none" strike="noStrike" cap="none">
              <a:latin typeface="Times New Roman"/>
              <a:ea typeface="Times New Roman"/>
              <a:cs typeface="Times New Roman"/>
              <a:sym typeface="Times New Roman"/>
            </a:endParaRPr>
          </a:p>
        </p:txBody>
      </p:sp>
      <p:sp>
        <p:nvSpPr>
          <p:cNvPr id="83" name="Google Shape;83;p14"/>
          <p:cNvSpPr/>
          <p:nvPr/>
        </p:nvSpPr>
        <p:spPr>
          <a:xfrm>
            <a:off x="5422583" y="3610094"/>
            <a:ext cx="2927747" cy="145161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Develop algorithms to pinpoint the device’s real-time location and display it on a map.</a:t>
            </a:r>
            <a:endParaRPr sz="2300" i="0" u="none" strike="noStrike" cap="none">
              <a:latin typeface="Times New Roman"/>
              <a:ea typeface="Times New Roman"/>
              <a:cs typeface="Times New Roman"/>
              <a:sym typeface="Times New Roman"/>
            </a:endParaRPr>
          </a:p>
        </p:txBody>
      </p:sp>
      <p:sp>
        <p:nvSpPr>
          <p:cNvPr id="84" name="Google Shape;84;p14"/>
          <p:cNvSpPr/>
          <p:nvPr/>
        </p:nvSpPr>
        <p:spPr>
          <a:xfrm>
            <a:off x="793778" y="6296422"/>
            <a:ext cx="510300" cy="510300"/>
          </a:xfrm>
          <a:prstGeom prst="roundRect">
            <a:avLst>
              <a:gd name="adj" fmla="val 1866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878873" y="6338877"/>
            <a:ext cx="340200" cy="425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650"/>
              <a:buFont typeface="Inter"/>
              <a:buNone/>
            </a:pPr>
            <a:r>
              <a:rPr lang="en-US" sz="2650" b="1" i="0" u="none" strike="noStrike" cap="none">
                <a:solidFill>
                  <a:srgbClr val="272525"/>
                </a:solidFill>
                <a:latin typeface="Inter"/>
                <a:ea typeface="Inter"/>
                <a:cs typeface="Inter"/>
                <a:sym typeface="Inter"/>
              </a:rPr>
              <a:t>3</a:t>
            </a:r>
            <a:endParaRPr sz="2650" b="0" i="0" u="none" strike="noStrike" cap="none"/>
          </a:p>
        </p:txBody>
      </p:sp>
      <p:sp>
        <p:nvSpPr>
          <p:cNvPr id="86" name="Google Shape;86;p14"/>
          <p:cNvSpPr/>
          <p:nvPr/>
        </p:nvSpPr>
        <p:spPr>
          <a:xfrm>
            <a:off x="1577131" y="6374372"/>
            <a:ext cx="28353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Security Features</a:t>
            </a:r>
            <a:endParaRPr sz="2300" i="0" u="none" strike="noStrike" cap="none">
              <a:latin typeface="Times New Roman"/>
              <a:ea typeface="Times New Roman"/>
              <a:cs typeface="Times New Roman"/>
              <a:sym typeface="Times New Roman"/>
            </a:endParaRPr>
          </a:p>
        </p:txBody>
      </p:sp>
      <p:sp>
        <p:nvSpPr>
          <p:cNvPr id="87" name="Google Shape;87;p14"/>
          <p:cNvSpPr/>
          <p:nvPr/>
        </p:nvSpPr>
        <p:spPr>
          <a:xfrm>
            <a:off x="1530968" y="6831940"/>
            <a:ext cx="6819300" cy="7257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Integrate security options such as remote locking, alarm triggering, and data protection.</a:t>
            </a:r>
            <a:endParaRPr sz="2300" i="0" u="none" strike="noStrike" cap="none">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5" descr="preencoded.png"/>
          <p:cNvPicPr preferRelativeResize="0"/>
          <p:nvPr/>
        </p:nvPicPr>
        <p:blipFill rotWithShape="1">
          <a:blip r:embed="rId3">
            <a:alphaModFix/>
          </a:blip>
          <a:srcRect/>
          <a:stretch/>
        </p:blipFill>
        <p:spPr>
          <a:xfrm>
            <a:off x="0" y="0"/>
            <a:ext cx="14630400" cy="2822258"/>
          </a:xfrm>
          <a:prstGeom prst="rect">
            <a:avLst/>
          </a:prstGeom>
          <a:noFill/>
          <a:ln>
            <a:noFill/>
          </a:ln>
        </p:spPr>
      </p:pic>
      <p:sp>
        <p:nvSpPr>
          <p:cNvPr id="94" name="Google Shape;94;p15"/>
          <p:cNvSpPr/>
          <p:nvPr/>
        </p:nvSpPr>
        <p:spPr>
          <a:xfrm>
            <a:off x="790228" y="3443050"/>
            <a:ext cx="13654200" cy="705600"/>
          </a:xfrm>
          <a:prstGeom prst="rect">
            <a:avLst/>
          </a:prstGeom>
          <a:noFill/>
          <a:ln>
            <a:noFill/>
          </a:ln>
        </p:spPr>
        <p:txBody>
          <a:bodyPr spcFirstLastPara="1" wrap="square" lIns="0" tIns="0" rIns="0" bIns="0" anchor="t" anchorCtr="0">
            <a:noAutofit/>
          </a:bodyPr>
          <a:lstStyle/>
          <a:p>
            <a:pPr marL="0" marR="0" lvl="0" indent="0" algn="l" rtl="0">
              <a:lnSpc>
                <a:spcPct val="126136"/>
              </a:lnSpc>
              <a:spcBef>
                <a:spcPts val="0"/>
              </a:spcBef>
              <a:spcAft>
                <a:spcPts val="0"/>
              </a:spcAft>
              <a:buClr>
                <a:srgbClr val="000000"/>
              </a:buClr>
              <a:buSzPts val="4400"/>
              <a:buFont typeface="Inter"/>
              <a:buNone/>
            </a:pPr>
            <a:r>
              <a:rPr lang="en-US" sz="4400" b="1" i="0" u="none" strike="noStrike" cap="none">
                <a:solidFill>
                  <a:srgbClr val="000000"/>
                </a:solidFill>
                <a:latin typeface="Times New Roman"/>
                <a:ea typeface="Times New Roman"/>
                <a:cs typeface="Times New Roman"/>
                <a:sym typeface="Times New Roman"/>
              </a:rPr>
              <a:t>Problem Identification and Analysis</a:t>
            </a:r>
            <a:endParaRPr sz="4400" i="0" u="none" strike="noStrike" cap="none">
              <a:latin typeface="Times New Roman"/>
              <a:ea typeface="Times New Roman"/>
              <a:cs typeface="Times New Roman"/>
              <a:sym typeface="Times New Roman"/>
            </a:endParaRPr>
          </a:p>
        </p:txBody>
      </p:sp>
      <p:sp>
        <p:nvSpPr>
          <p:cNvPr id="95" name="Google Shape;95;p15"/>
          <p:cNvSpPr/>
          <p:nvPr/>
        </p:nvSpPr>
        <p:spPr>
          <a:xfrm>
            <a:off x="790218" y="4487228"/>
            <a:ext cx="4199453" cy="3121462"/>
          </a:xfrm>
          <a:prstGeom prst="roundRect">
            <a:avLst>
              <a:gd name="adj" fmla="val 303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023573" y="4720600"/>
            <a:ext cx="3966000" cy="3528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Financial &amp; Data Loss</a:t>
            </a:r>
            <a:endParaRPr sz="2300" i="0" u="none" strike="noStrike" cap="none">
              <a:latin typeface="Times New Roman"/>
              <a:ea typeface="Times New Roman"/>
              <a:cs typeface="Times New Roman"/>
              <a:sym typeface="Times New Roman"/>
            </a:endParaRPr>
          </a:p>
        </p:txBody>
      </p:sp>
      <p:sp>
        <p:nvSpPr>
          <p:cNvPr id="97" name="Google Shape;97;p15"/>
          <p:cNvSpPr/>
          <p:nvPr/>
        </p:nvSpPr>
        <p:spPr>
          <a:xfrm>
            <a:off x="1023580" y="5208627"/>
            <a:ext cx="3732728" cy="1805583"/>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Losing a mobile phone can result in significant financial and data loss, along with security risks. Traditional methods may be costly or lack strong security measures.</a:t>
            </a:r>
            <a:endParaRPr sz="2300" i="0" u="none" strike="noStrike" cap="none">
              <a:latin typeface="Times New Roman"/>
              <a:ea typeface="Times New Roman"/>
              <a:cs typeface="Times New Roman"/>
              <a:sym typeface="Times New Roman"/>
            </a:endParaRPr>
          </a:p>
        </p:txBody>
      </p:sp>
      <p:sp>
        <p:nvSpPr>
          <p:cNvPr id="98" name="Google Shape;98;p15"/>
          <p:cNvSpPr/>
          <p:nvPr/>
        </p:nvSpPr>
        <p:spPr>
          <a:xfrm>
            <a:off x="5215414" y="4487228"/>
            <a:ext cx="4199453" cy="3121462"/>
          </a:xfrm>
          <a:prstGeom prst="roundRect">
            <a:avLst>
              <a:gd name="adj" fmla="val 303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5448776" y="4720590"/>
            <a:ext cx="2822258" cy="352663"/>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Inaccurate Data</a:t>
            </a:r>
            <a:endParaRPr sz="2300" i="0" u="none" strike="noStrike" cap="none">
              <a:latin typeface="Times New Roman"/>
              <a:ea typeface="Times New Roman"/>
              <a:cs typeface="Times New Roman"/>
              <a:sym typeface="Times New Roman"/>
            </a:endParaRPr>
          </a:p>
        </p:txBody>
      </p:sp>
      <p:sp>
        <p:nvSpPr>
          <p:cNvPr id="100" name="Google Shape;100;p15"/>
          <p:cNvSpPr/>
          <p:nvPr/>
        </p:nvSpPr>
        <p:spPr>
          <a:xfrm>
            <a:off x="5448776" y="5208627"/>
            <a:ext cx="3732728" cy="1805583"/>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Some tracking systems fail to provide accurate real-time location data or lack security features such as remote locking and data protection.</a:t>
            </a:r>
            <a:endParaRPr sz="2300" i="0" u="none" strike="noStrike" cap="none">
              <a:latin typeface="Times New Roman"/>
              <a:ea typeface="Times New Roman"/>
              <a:cs typeface="Times New Roman"/>
              <a:sym typeface="Times New Roman"/>
            </a:endParaRPr>
          </a:p>
        </p:txBody>
      </p:sp>
      <p:sp>
        <p:nvSpPr>
          <p:cNvPr id="101" name="Google Shape;101;p15"/>
          <p:cNvSpPr/>
          <p:nvPr/>
        </p:nvSpPr>
        <p:spPr>
          <a:xfrm>
            <a:off x="9640610" y="4487228"/>
            <a:ext cx="4199453" cy="3121462"/>
          </a:xfrm>
          <a:prstGeom prst="roundRect">
            <a:avLst>
              <a:gd name="adj" fmla="val 303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9873972" y="4720590"/>
            <a:ext cx="2822258" cy="352663"/>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Rising Theft</a:t>
            </a:r>
            <a:endParaRPr sz="2300" i="0" u="none" strike="noStrike" cap="none">
              <a:latin typeface="Times New Roman"/>
              <a:ea typeface="Times New Roman"/>
              <a:cs typeface="Times New Roman"/>
              <a:sym typeface="Times New Roman"/>
            </a:endParaRPr>
          </a:p>
        </p:txBody>
      </p:sp>
      <p:sp>
        <p:nvSpPr>
          <p:cNvPr id="103" name="Google Shape;103;p15"/>
          <p:cNvSpPr/>
          <p:nvPr/>
        </p:nvSpPr>
        <p:spPr>
          <a:xfrm>
            <a:off x="9873975" y="5208625"/>
            <a:ext cx="3966000" cy="2166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Reports from cybersecurity agencies indicate a rise in smartphone thefts, with millions of devices lost or stolen annually, emphasizing the need for robust tracking solutions.</a:t>
            </a:r>
            <a:endParaRPr sz="2300" i="0" u="none" strike="noStrike" cap="none">
              <a:latin typeface="Times New Roman"/>
              <a:ea typeface="Times New Roman"/>
              <a:cs typeface="Times New Roman"/>
              <a:sym typeface="Times New Roman"/>
            </a:endParaRPr>
          </a:p>
        </p:txBody>
      </p:sp>
      <p:pic>
        <p:nvPicPr>
          <p:cNvPr id="104" name="Google Shape;104;p15" title="Screenshot 2025-03-19 091232.png"/>
          <p:cNvPicPr preferRelativeResize="0"/>
          <p:nvPr/>
        </p:nvPicPr>
        <p:blipFill>
          <a:blip r:embed="rId4">
            <a:alphaModFix/>
          </a:blip>
          <a:stretch>
            <a:fillRect/>
          </a:stretch>
        </p:blipFill>
        <p:spPr>
          <a:xfrm>
            <a:off x="12418500" y="7778500"/>
            <a:ext cx="2211900" cy="451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6"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11" name="Google Shape;111;p16"/>
          <p:cNvSpPr/>
          <p:nvPr/>
        </p:nvSpPr>
        <p:spPr>
          <a:xfrm>
            <a:off x="793728" y="900405"/>
            <a:ext cx="7556400" cy="1417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Solution Design and Implementation</a:t>
            </a:r>
            <a:endParaRPr sz="4400" i="0" u="none" strike="noStrike" cap="none">
              <a:latin typeface="Times New Roman"/>
              <a:ea typeface="Times New Roman"/>
              <a:cs typeface="Times New Roman"/>
              <a:sym typeface="Times New Roman"/>
            </a:endParaRPr>
          </a:p>
        </p:txBody>
      </p:sp>
      <p:pic>
        <p:nvPicPr>
          <p:cNvPr id="112" name="Google Shape;112;p16" descr="preencoded.png"/>
          <p:cNvPicPr preferRelativeResize="0"/>
          <p:nvPr/>
        </p:nvPicPr>
        <p:blipFill rotWithShape="1">
          <a:blip r:embed="rId4">
            <a:alphaModFix/>
          </a:blip>
          <a:srcRect/>
          <a:stretch/>
        </p:blipFill>
        <p:spPr>
          <a:xfrm>
            <a:off x="793790" y="3267075"/>
            <a:ext cx="566976" cy="566976"/>
          </a:xfrm>
          <a:prstGeom prst="rect">
            <a:avLst/>
          </a:prstGeom>
          <a:noFill/>
          <a:ln>
            <a:noFill/>
          </a:ln>
        </p:spPr>
      </p:pic>
      <p:sp>
        <p:nvSpPr>
          <p:cNvPr id="113" name="Google Shape;113;p16"/>
          <p:cNvSpPr/>
          <p:nvPr/>
        </p:nvSpPr>
        <p:spPr>
          <a:xfrm>
            <a:off x="793790" y="4060865"/>
            <a:ext cx="2291953" cy="35433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GPS Tracking</a:t>
            </a:r>
            <a:endParaRPr sz="2300" i="0" u="none" strike="noStrike" cap="none">
              <a:latin typeface="Times New Roman"/>
              <a:ea typeface="Times New Roman"/>
              <a:cs typeface="Times New Roman"/>
              <a:sym typeface="Times New Roman"/>
            </a:endParaRPr>
          </a:p>
        </p:txBody>
      </p:sp>
      <p:sp>
        <p:nvSpPr>
          <p:cNvPr id="114" name="Google Shape;114;p16"/>
          <p:cNvSpPr/>
          <p:nvPr/>
        </p:nvSpPr>
        <p:spPr>
          <a:xfrm>
            <a:off x="793790" y="4551283"/>
            <a:ext cx="2291953" cy="145161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Continuously monitors the phone’s location for real-time updates.</a:t>
            </a:r>
            <a:endParaRPr sz="2300" i="0" u="none" strike="noStrike" cap="none">
              <a:latin typeface="Times New Roman"/>
              <a:ea typeface="Times New Roman"/>
              <a:cs typeface="Times New Roman"/>
              <a:sym typeface="Times New Roman"/>
            </a:endParaRPr>
          </a:p>
        </p:txBody>
      </p:sp>
      <p:pic>
        <p:nvPicPr>
          <p:cNvPr id="115" name="Google Shape;115;p16" descr="preencoded.png"/>
          <p:cNvPicPr preferRelativeResize="0"/>
          <p:nvPr/>
        </p:nvPicPr>
        <p:blipFill rotWithShape="1">
          <a:blip r:embed="rId5">
            <a:alphaModFix/>
          </a:blip>
          <a:srcRect/>
          <a:stretch/>
        </p:blipFill>
        <p:spPr>
          <a:xfrm>
            <a:off x="3425904" y="3267075"/>
            <a:ext cx="566976" cy="566976"/>
          </a:xfrm>
          <a:prstGeom prst="rect">
            <a:avLst/>
          </a:prstGeom>
          <a:noFill/>
          <a:ln>
            <a:noFill/>
          </a:ln>
        </p:spPr>
      </p:pic>
      <p:sp>
        <p:nvSpPr>
          <p:cNvPr id="116" name="Google Shape;116;p16"/>
          <p:cNvSpPr/>
          <p:nvPr/>
        </p:nvSpPr>
        <p:spPr>
          <a:xfrm>
            <a:off x="3425904" y="4060865"/>
            <a:ext cx="2292072" cy="70866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Remote Commands</a:t>
            </a:r>
            <a:endParaRPr sz="2300" i="0" u="none" strike="noStrike" cap="none">
              <a:latin typeface="Times New Roman"/>
              <a:ea typeface="Times New Roman"/>
              <a:cs typeface="Times New Roman"/>
              <a:sym typeface="Times New Roman"/>
            </a:endParaRPr>
          </a:p>
        </p:txBody>
      </p:sp>
      <p:sp>
        <p:nvSpPr>
          <p:cNvPr id="117" name="Google Shape;117;p16"/>
          <p:cNvSpPr/>
          <p:nvPr/>
        </p:nvSpPr>
        <p:spPr>
          <a:xfrm>
            <a:off x="3425904" y="4905613"/>
            <a:ext cx="2292072" cy="145161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Allows users to lock, wipe, or sound an alarm on the lost device remotely.</a:t>
            </a:r>
            <a:endParaRPr sz="2300" i="0" u="none" strike="noStrike" cap="none">
              <a:latin typeface="Times New Roman"/>
              <a:ea typeface="Times New Roman"/>
              <a:cs typeface="Times New Roman"/>
              <a:sym typeface="Times New Roman"/>
            </a:endParaRPr>
          </a:p>
        </p:txBody>
      </p:sp>
      <p:pic>
        <p:nvPicPr>
          <p:cNvPr id="118" name="Google Shape;118;p16" descr="preencoded.png"/>
          <p:cNvPicPr preferRelativeResize="0"/>
          <p:nvPr/>
        </p:nvPicPr>
        <p:blipFill rotWithShape="1">
          <a:blip r:embed="rId6">
            <a:alphaModFix/>
          </a:blip>
          <a:srcRect/>
          <a:stretch/>
        </p:blipFill>
        <p:spPr>
          <a:xfrm>
            <a:off x="6058138" y="3267075"/>
            <a:ext cx="566976" cy="566976"/>
          </a:xfrm>
          <a:prstGeom prst="rect">
            <a:avLst/>
          </a:prstGeom>
          <a:noFill/>
          <a:ln>
            <a:noFill/>
          </a:ln>
        </p:spPr>
      </p:pic>
      <p:sp>
        <p:nvSpPr>
          <p:cNvPr id="119" name="Google Shape;119;p16"/>
          <p:cNvSpPr/>
          <p:nvPr/>
        </p:nvSpPr>
        <p:spPr>
          <a:xfrm>
            <a:off x="6058138" y="4060865"/>
            <a:ext cx="2291953" cy="70866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User Authentication</a:t>
            </a:r>
            <a:endParaRPr sz="2300" i="0" u="none" strike="noStrike" cap="none">
              <a:latin typeface="Times New Roman"/>
              <a:ea typeface="Times New Roman"/>
              <a:cs typeface="Times New Roman"/>
              <a:sym typeface="Times New Roman"/>
            </a:endParaRPr>
          </a:p>
        </p:txBody>
      </p:sp>
      <p:sp>
        <p:nvSpPr>
          <p:cNvPr id="120" name="Google Shape;120;p16"/>
          <p:cNvSpPr/>
          <p:nvPr/>
        </p:nvSpPr>
        <p:spPr>
          <a:xfrm>
            <a:off x="6058138" y="4905613"/>
            <a:ext cx="2291953" cy="1814513"/>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Ensures only authorized users can access tracking features, enhancing security.</a:t>
            </a:r>
            <a:endParaRPr sz="2300" i="0" u="none" strike="noStrike" cap="none">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17" descr="preencoded.png"/>
          <p:cNvPicPr preferRelativeResize="0"/>
          <p:nvPr/>
        </p:nvPicPr>
        <p:blipFill rotWithShape="1">
          <a:blip r:embed="rId3">
            <a:alphaModFix/>
          </a:blip>
          <a:srcRect/>
          <a:stretch/>
        </p:blipFill>
        <p:spPr>
          <a:xfrm>
            <a:off x="9144000" y="0"/>
            <a:ext cx="5486400" cy="8231386"/>
          </a:xfrm>
          <a:prstGeom prst="rect">
            <a:avLst/>
          </a:prstGeom>
          <a:noFill/>
          <a:ln>
            <a:noFill/>
          </a:ln>
        </p:spPr>
      </p:pic>
      <p:sp>
        <p:nvSpPr>
          <p:cNvPr id="127" name="Google Shape;127;p17"/>
          <p:cNvSpPr/>
          <p:nvPr/>
        </p:nvSpPr>
        <p:spPr>
          <a:xfrm>
            <a:off x="676751" y="235958"/>
            <a:ext cx="7485000" cy="6042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000000"/>
              </a:buClr>
              <a:buSzPts val="3800"/>
              <a:buFont typeface="Inter"/>
              <a:buNone/>
            </a:pPr>
            <a:r>
              <a:rPr lang="en-US" sz="4400" b="1" i="0" u="none" strike="noStrike" cap="none">
                <a:solidFill>
                  <a:srgbClr val="000000"/>
                </a:solidFill>
                <a:latin typeface="Times New Roman"/>
                <a:ea typeface="Times New Roman"/>
                <a:cs typeface="Times New Roman"/>
                <a:sym typeface="Times New Roman"/>
              </a:rPr>
              <a:t>Development and Design Process</a:t>
            </a:r>
            <a:endParaRPr sz="4400" i="0" u="none" strike="noStrike" cap="none">
              <a:latin typeface="Times New Roman"/>
              <a:ea typeface="Times New Roman"/>
              <a:cs typeface="Times New Roman"/>
              <a:sym typeface="Times New Roman"/>
            </a:endParaRPr>
          </a:p>
        </p:txBody>
      </p:sp>
      <p:sp>
        <p:nvSpPr>
          <p:cNvPr id="128" name="Google Shape;128;p17"/>
          <p:cNvSpPr/>
          <p:nvPr/>
        </p:nvSpPr>
        <p:spPr>
          <a:xfrm>
            <a:off x="894278" y="1426012"/>
            <a:ext cx="22860" cy="6273641"/>
          </a:xfrm>
          <a:prstGeom prst="roundRect">
            <a:avLst>
              <a:gd name="adj" fmla="val 355268"/>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1088946" y="1849636"/>
            <a:ext cx="580073" cy="22860"/>
          </a:xfrm>
          <a:prstGeom prst="roundRect">
            <a:avLst>
              <a:gd name="adj" fmla="val 355268"/>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676751" y="1643539"/>
            <a:ext cx="435054" cy="435054"/>
          </a:xfrm>
          <a:prstGeom prst="roundRect">
            <a:avLst>
              <a:gd name="adj" fmla="val 1866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7"/>
          <p:cNvSpPr/>
          <p:nvPr/>
        </p:nvSpPr>
        <p:spPr>
          <a:xfrm>
            <a:off x="749260" y="1679793"/>
            <a:ext cx="290036" cy="36254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1</a:t>
            </a:r>
            <a:endParaRPr sz="2250" b="0" i="0" u="none" strike="noStrike" cap="none"/>
          </a:p>
        </p:txBody>
      </p:sp>
      <p:sp>
        <p:nvSpPr>
          <p:cNvPr id="132" name="Google Shape;132;p17"/>
          <p:cNvSpPr/>
          <p:nvPr/>
        </p:nvSpPr>
        <p:spPr>
          <a:xfrm>
            <a:off x="1861066" y="1619369"/>
            <a:ext cx="2417088" cy="302062"/>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2300" b="1" i="0" u="none" strike="noStrike" cap="none">
                <a:solidFill>
                  <a:srgbClr val="272525"/>
                </a:solidFill>
                <a:latin typeface="Times New Roman"/>
                <a:ea typeface="Times New Roman"/>
                <a:cs typeface="Times New Roman"/>
                <a:sym typeface="Times New Roman"/>
              </a:rPr>
              <a:t>Initial Research</a:t>
            </a:r>
            <a:endParaRPr sz="2300" i="0" u="none" strike="noStrike" cap="none">
              <a:latin typeface="Times New Roman"/>
              <a:ea typeface="Times New Roman"/>
              <a:cs typeface="Times New Roman"/>
              <a:sym typeface="Times New Roman"/>
            </a:endParaRPr>
          </a:p>
        </p:txBody>
      </p:sp>
      <p:sp>
        <p:nvSpPr>
          <p:cNvPr id="133" name="Google Shape;133;p17"/>
          <p:cNvSpPr/>
          <p:nvPr/>
        </p:nvSpPr>
        <p:spPr>
          <a:xfrm>
            <a:off x="1861066" y="2037397"/>
            <a:ext cx="6606183" cy="618649"/>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500"/>
              <a:buFont typeface="Inter"/>
              <a:buNone/>
            </a:pPr>
            <a:r>
              <a:rPr lang="en-US" sz="2300" i="0" u="none" strike="noStrike" cap="none">
                <a:solidFill>
                  <a:srgbClr val="272525"/>
                </a:solidFill>
                <a:latin typeface="Times New Roman"/>
                <a:ea typeface="Times New Roman"/>
                <a:cs typeface="Times New Roman"/>
                <a:sym typeface="Times New Roman"/>
              </a:rPr>
              <a:t>Analyzed existing tracking solutions and their limitations to identify gaps and opportunities.</a:t>
            </a:r>
            <a:endParaRPr sz="2300" i="0" u="none" strike="noStrike" cap="none">
              <a:latin typeface="Times New Roman"/>
              <a:ea typeface="Times New Roman"/>
              <a:cs typeface="Times New Roman"/>
              <a:sym typeface="Times New Roman"/>
            </a:endParaRPr>
          </a:p>
        </p:txBody>
      </p:sp>
      <p:sp>
        <p:nvSpPr>
          <p:cNvPr id="134" name="Google Shape;134;p17"/>
          <p:cNvSpPr/>
          <p:nvPr/>
        </p:nvSpPr>
        <p:spPr>
          <a:xfrm>
            <a:off x="1088946" y="3466386"/>
            <a:ext cx="580073" cy="22860"/>
          </a:xfrm>
          <a:prstGeom prst="roundRect">
            <a:avLst>
              <a:gd name="adj" fmla="val 355268"/>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676751" y="3260288"/>
            <a:ext cx="435054" cy="435054"/>
          </a:xfrm>
          <a:prstGeom prst="roundRect">
            <a:avLst>
              <a:gd name="adj" fmla="val 1866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749260" y="3296543"/>
            <a:ext cx="290036" cy="36254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2</a:t>
            </a:r>
            <a:endParaRPr sz="2250" b="0" i="0" u="none" strike="noStrike" cap="none"/>
          </a:p>
        </p:txBody>
      </p:sp>
      <p:sp>
        <p:nvSpPr>
          <p:cNvPr id="137" name="Google Shape;137;p17"/>
          <p:cNvSpPr/>
          <p:nvPr/>
        </p:nvSpPr>
        <p:spPr>
          <a:xfrm>
            <a:off x="1861083" y="3236125"/>
            <a:ext cx="4823400" cy="3021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900"/>
              <a:buFont typeface="Inter"/>
              <a:buNone/>
            </a:pPr>
            <a:r>
              <a:rPr lang="en-US" sz="2300" b="1" i="0" u="none" strike="noStrike" cap="none">
                <a:solidFill>
                  <a:srgbClr val="272525"/>
                </a:solidFill>
                <a:latin typeface="Times New Roman"/>
                <a:ea typeface="Times New Roman"/>
                <a:cs typeface="Times New Roman"/>
                <a:sym typeface="Times New Roman"/>
              </a:rPr>
              <a:t>Requirement Gathering</a:t>
            </a:r>
            <a:endParaRPr sz="2300" i="0" u="none" strike="noStrike" cap="none">
              <a:latin typeface="Times New Roman"/>
              <a:ea typeface="Times New Roman"/>
              <a:cs typeface="Times New Roman"/>
              <a:sym typeface="Times New Roman"/>
            </a:endParaRPr>
          </a:p>
        </p:txBody>
      </p:sp>
      <p:sp>
        <p:nvSpPr>
          <p:cNvPr id="138" name="Google Shape;138;p17"/>
          <p:cNvSpPr/>
          <p:nvPr/>
        </p:nvSpPr>
        <p:spPr>
          <a:xfrm>
            <a:off x="1861066" y="3654147"/>
            <a:ext cx="6606183" cy="618649"/>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500"/>
              <a:buFont typeface="Inter"/>
              <a:buNone/>
            </a:pPr>
            <a:r>
              <a:rPr lang="en-US" sz="2300" i="0" u="none" strike="noStrike" cap="none">
                <a:solidFill>
                  <a:srgbClr val="272525"/>
                </a:solidFill>
                <a:latin typeface="Times New Roman"/>
                <a:ea typeface="Times New Roman"/>
                <a:cs typeface="Times New Roman"/>
                <a:sym typeface="Times New Roman"/>
              </a:rPr>
              <a:t>Defined key features like real-time tracking, remote access, and security measures based on user needs.</a:t>
            </a:r>
            <a:endParaRPr sz="2300" i="0" u="none" strike="noStrike" cap="none">
              <a:latin typeface="Times New Roman"/>
              <a:ea typeface="Times New Roman"/>
              <a:cs typeface="Times New Roman"/>
              <a:sym typeface="Times New Roman"/>
            </a:endParaRPr>
          </a:p>
        </p:txBody>
      </p:sp>
      <p:sp>
        <p:nvSpPr>
          <p:cNvPr id="139" name="Google Shape;139;p17"/>
          <p:cNvSpPr/>
          <p:nvPr/>
        </p:nvSpPr>
        <p:spPr>
          <a:xfrm>
            <a:off x="1088946" y="5083135"/>
            <a:ext cx="580073" cy="22860"/>
          </a:xfrm>
          <a:prstGeom prst="roundRect">
            <a:avLst>
              <a:gd name="adj" fmla="val 355268"/>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676751" y="4877038"/>
            <a:ext cx="435054" cy="435054"/>
          </a:xfrm>
          <a:prstGeom prst="roundRect">
            <a:avLst>
              <a:gd name="adj" fmla="val 1866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749260" y="4913293"/>
            <a:ext cx="290036" cy="36254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3</a:t>
            </a:r>
            <a:endParaRPr sz="2250" b="0" i="0" u="none" strike="noStrike" cap="none"/>
          </a:p>
        </p:txBody>
      </p:sp>
      <p:sp>
        <p:nvSpPr>
          <p:cNvPr id="142" name="Google Shape;142;p17"/>
          <p:cNvSpPr/>
          <p:nvPr/>
        </p:nvSpPr>
        <p:spPr>
          <a:xfrm>
            <a:off x="1861066" y="4852868"/>
            <a:ext cx="2417088" cy="302062"/>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2300" b="1" i="0" u="none" strike="noStrike" cap="none">
                <a:solidFill>
                  <a:srgbClr val="272525"/>
                </a:solidFill>
                <a:latin typeface="Times New Roman"/>
                <a:ea typeface="Times New Roman"/>
                <a:cs typeface="Times New Roman"/>
                <a:sym typeface="Times New Roman"/>
              </a:rPr>
              <a:t>System Design</a:t>
            </a:r>
            <a:endParaRPr sz="2300" i="0" u="none" strike="noStrike" cap="none">
              <a:latin typeface="Times New Roman"/>
              <a:ea typeface="Times New Roman"/>
              <a:cs typeface="Times New Roman"/>
              <a:sym typeface="Times New Roman"/>
            </a:endParaRPr>
          </a:p>
        </p:txBody>
      </p:sp>
      <p:sp>
        <p:nvSpPr>
          <p:cNvPr id="143" name="Google Shape;143;p17"/>
          <p:cNvSpPr/>
          <p:nvPr/>
        </p:nvSpPr>
        <p:spPr>
          <a:xfrm>
            <a:off x="1861066" y="5270897"/>
            <a:ext cx="6606183" cy="618649"/>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500"/>
              <a:buFont typeface="Inter"/>
              <a:buNone/>
            </a:pPr>
            <a:r>
              <a:rPr lang="en-US" sz="2300" i="0" u="none" strike="noStrike" cap="none">
                <a:solidFill>
                  <a:srgbClr val="272525"/>
                </a:solidFill>
                <a:latin typeface="Times New Roman"/>
                <a:ea typeface="Times New Roman"/>
                <a:cs typeface="Times New Roman"/>
                <a:sym typeface="Times New Roman"/>
              </a:rPr>
              <a:t>Developed architecture with GPS tracking, remote commands, and user authentication protocols.</a:t>
            </a:r>
            <a:endParaRPr sz="2300" i="0" u="none" strike="noStrike" cap="none">
              <a:latin typeface="Times New Roman"/>
              <a:ea typeface="Times New Roman"/>
              <a:cs typeface="Times New Roman"/>
              <a:sym typeface="Times New Roman"/>
            </a:endParaRPr>
          </a:p>
        </p:txBody>
      </p:sp>
      <p:sp>
        <p:nvSpPr>
          <p:cNvPr id="144" name="Google Shape;144;p17"/>
          <p:cNvSpPr/>
          <p:nvPr/>
        </p:nvSpPr>
        <p:spPr>
          <a:xfrm>
            <a:off x="1088946" y="6699885"/>
            <a:ext cx="580073" cy="22860"/>
          </a:xfrm>
          <a:prstGeom prst="roundRect">
            <a:avLst>
              <a:gd name="adj" fmla="val 355268"/>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676751" y="6493788"/>
            <a:ext cx="435054" cy="435054"/>
          </a:xfrm>
          <a:prstGeom prst="roundRect">
            <a:avLst>
              <a:gd name="adj" fmla="val 18668"/>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749260" y="6530042"/>
            <a:ext cx="290036" cy="36254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2250"/>
              <a:buFont typeface="Inter"/>
              <a:buNone/>
            </a:pPr>
            <a:r>
              <a:rPr lang="en-US" sz="2250" b="1" i="0" u="none" strike="noStrike" cap="none">
                <a:solidFill>
                  <a:srgbClr val="272525"/>
                </a:solidFill>
                <a:latin typeface="Inter"/>
                <a:ea typeface="Inter"/>
                <a:cs typeface="Inter"/>
                <a:sym typeface="Inter"/>
              </a:rPr>
              <a:t>4</a:t>
            </a:r>
            <a:endParaRPr sz="2250" b="0" i="0" u="none" strike="noStrike" cap="none"/>
          </a:p>
        </p:txBody>
      </p:sp>
      <p:sp>
        <p:nvSpPr>
          <p:cNvPr id="147" name="Google Shape;147;p17"/>
          <p:cNvSpPr/>
          <p:nvPr/>
        </p:nvSpPr>
        <p:spPr>
          <a:xfrm>
            <a:off x="1861082" y="6469625"/>
            <a:ext cx="4823400" cy="302100"/>
          </a:xfrm>
          <a:prstGeom prst="rect">
            <a:avLst/>
          </a:prstGeom>
          <a:noFill/>
          <a:ln>
            <a:noFill/>
          </a:ln>
        </p:spPr>
        <p:txBody>
          <a:bodyPr spcFirstLastPara="1" wrap="square" lIns="0" tIns="0" rIns="0" bIns="0" anchor="t" anchorCtr="0">
            <a:noAutofit/>
          </a:bodyPr>
          <a:lstStyle/>
          <a:p>
            <a:pPr marL="0" marR="0" lvl="0" indent="0" algn="l" rtl="0">
              <a:lnSpc>
                <a:spcPct val="123684"/>
              </a:lnSpc>
              <a:spcBef>
                <a:spcPts val="0"/>
              </a:spcBef>
              <a:spcAft>
                <a:spcPts val="0"/>
              </a:spcAft>
              <a:buClr>
                <a:srgbClr val="272525"/>
              </a:buClr>
              <a:buSzPts val="1900"/>
              <a:buFont typeface="Inter"/>
              <a:buNone/>
            </a:pPr>
            <a:r>
              <a:rPr lang="en-US" sz="2300" b="1" i="0" u="none" strike="noStrike" cap="none">
                <a:solidFill>
                  <a:srgbClr val="272525"/>
                </a:solidFill>
                <a:latin typeface="Times New Roman"/>
                <a:ea typeface="Times New Roman"/>
                <a:cs typeface="Times New Roman"/>
                <a:sym typeface="Times New Roman"/>
              </a:rPr>
              <a:t>Prototype Development</a:t>
            </a:r>
            <a:endParaRPr sz="2300" i="0" u="none" strike="noStrike" cap="none">
              <a:latin typeface="Times New Roman"/>
              <a:ea typeface="Times New Roman"/>
              <a:cs typeface="Times New Roman"/>
              <a:sym typeface="Times New Roman"/>
            </a:endParaRPr>
          </a:p>
        </p:txBody>
      </p:sp>
      <p:sp>
        <p:nvSpPr>
          <p:cNvPr id="148" name="Google Shape;148;p17"/>
          <p:cNvSpPr/>
          <p:nvPr/>
        </p:nvSpPr>
        <p:spPr>
          <a:xfrm>
            <a:off x="1861066" y="6887647"/>
            <a:ext cx="6606183" cy="618649"/>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500"/>
              <a:buFont typeface="Inter"/>
              <a:buNone/>
            </a:pPr>
            <a:r>
              <a:rPr lang="en-US" sz="2300" i="0" u="none" strike="noStrike" cap="none">
                <a:solidFill>
                  <a:srgbClr val="272525"/>
                </a:solidFill>
                <a:latin typeface="Times New Roman"/>
                <a:ea typeface="Times New Roman"/>
                <a:cs typeface="Times New Roman"/>
                <a:sym typeface="Times New Roman"/>
              </a:rPr>
              <a:t>Built an initial version using Python, testing location accuracy and security features rigorously.</a:t>
            </a:r>
            <a:endParaRPr sz="2300" i="0" u="none" strike="noStrike" cap="none">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18"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55" name="Google Shape;155;p18"/>
          <p:cNvSpPr/>
          <p:nvPr/>
        </p:nvSpPr>
        <p:spPr>
          <a:xfrm>
            <a:off x="715100" y="419025"/>
            <a:ext cx="6909000" cy="6384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000000"/>
              </a:buClr>
              <a:buSzPts val="4000"/>
              <a:buFont typeface="Inter"/>
              <a:buNone/>
            </a:pPr>
            <a:r>
              <a:rPr lang="en-US" sz="4400" b="1" i="0" u="none" strike="noStrike" cap="none">
                <a:solidFill>
                  <a:srgbClr val="000000"/>
                </a:solidFill>
                <a:latin typeface="Times New Roman"/>
                <a:ea typeface="Times New Roman"/>
                <a:cs typeface="Times New Roman"/>
                <a:sym typeface="Times New Roman"/>
              </a:rPr>
              <a:t>Results and Recommendations</a:t>
            </a:r>
            <a:endParaRPr sz="4400" i="0" u="none" strike="noStrike" cap="none">
              <a:latin typeface="Times New Roman"/>
              <a:ea typeface="Times New Roman"/>
              <a:cs typeface="Times New Roman"/>
              <a:sym typeface="Times New Roman"/>
            </a:endParaRPr>
          </a:p>
        </p:txBody>
      </p:sp>
      <p:sp>
        <p:nvSpPr>
          <p:cNvPr id="156" name="Google Shape;156;p18"/>
          <p:cNvSpPr/>
          <p:nvPr/>
        </p:nvSpPr>
        <p:spPr>
          <a:xfrm>
            <a:off x="715089" y="2092404"/>
            <a:ext cx="3703677" cy="67413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5300"/>
              <a:buFont typeface="Inter"/>
              <a:buNone/>
            </a:pPr>
            <a:r>
              <a:rPr lang="en-US" sz="5300" b="1" i="0" u="none" strike="noStrike" cap="none">
                <a:solidFill>
                  <a:srgbClr val="272525"/>
                </a:solidFill>
                <a:latin typeface="Times New Roman"/>
                <a:ea typeface="Times New Roman"/>
                <a:cs typeface="Times New Roman"/>
                <a:sym typeface="Times New Roman"/>
              </a:rPr>
              <a:t>90-95%</a:t>
            </a:r>
            <a:endParaRPr sz="5300" i="0" u="none" strike="noStrike" cap="none">
              <a:latin typeface="Times New Roman"/>
              <a:ea typeface="Times New Roman"/>
              <a:cs typeface="Times New Roman"/>
              <a:sym typeface="Times New Roman"/>
            </a:endParaRPr>
          </a:p>
        </p:txBody>
      </p:sp>
      <p:sp>
        <p:nvSpPr>
          <p:cNvPr id="157" name="Google Shape;157;p18"/>
          <p:cNvSpPr/>
          <p:nvPr/>
        </p:nvSpPr>
        <p:spPr>
          <a:xfrm>
            <a:off x="1289923" y="3021925"/>
            <a:ext cx="2553891" cy="319207"/>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272525"/>
              </a:buClr>
              <a:buSzPts val="2000"/>
              <a:buFont typeface="Inter"/>
              <a:buNone/>
            </a:pPr>
            <a:r>
              <a:rPr lang="en-US" sz="2300" b="1" i="0" u="none" strike="noStrike" cap="none">
                <a:solidFill>
                  <a:srgbClr val="272525"/>
                </a:solidFill>
                <a:latin typeface="Times New Roman"/>
                <a:ea typeface="Times New Roman"/>
                <a:cs typeface="Times New Roman"/>
                <a:sym typeface="Times New Roman"/>
              </a:rPr>
              <a:t>Location Accuracy</a:t>
            </a:r>
            <a:endParaRPr sz="2300" i="0" u="none" strike="noStrike" cap="none">
              <a:latin typeface="Times New Roman"/>
              <a:ea typeface="Times New Roman"/>
              <a:cs typeface="Times New Roman"/>
              <a:sym typeface="Times New Roman"/>
            </a:endParaRPr>
          </a:p>
        </p:txBody>
      </p:sp>
      <p:sp>
        <p:nvSpPr>
          <p:cNvPr id="158" name="Google Shape;158;p18"/>
          <p:cNvSpPr/>
          <p:nvPr/>
        </p:nvSpPr>
        <p:spPr>
          <a:xfrm>
            <a:off x="715089" y="3463647"/>
            <a:ext cx="3703677" cy="980480"/>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0"/>
              </a:spcAft>
              <a:buClr>
                <a:srgbClr val="272525"/>
              </a:buClr>
              <a:buSzPts val="1600"/>
              <a:buFont typeface="Inter"/>
              <a:buNone/>
            </a:pPr>
            <a:r>
              <a:rPr lang="en-US" sz="2300" i="0" u="none" strike="noStrike" cap="none">
                <a:solidFill>
                  <a:srgbClr val="272525"/>
                </a:solidFill>
                <a:latin typeface="Times New Roman"/>
                <a:ea typeface="Times New Roman"/>
                <a:cs typeface="Times New Roman"/>
                <a:sym typeface="Times New Roman"/>
              </a:rPr>
              <a:t>Achieved in urban areas, integrating Wi-Fi-based tracking to mitigate GPS interference.</a:t>
            </a:r>
            <a:endParaRPr sz="2300" i="0" u="none" strike="noStrike" cap="none">
              <a:latin typeface="Times New Roman"/>
              <a:ea typeface="Times New Roman"/>
              <a:cs typeface="Times New Roman"/>
              <a:sym typeface="Times New Roman"/>
            </a:endParaRPr>
          </a:p>
        </p:txBody>
      </p:sp>
      <p:sp>
        <p:nvSpPr>
          <p:cNvPr id="159" name="Google Shape;159;p18"/>
          <p:cNvSpPr/>
          <p:nvPr/>
        </p:nvSpPr>
        <p:spPr>
          <a:xfrm>
            <a:off x="4725233" y="2092404"/>
            <a:ext cx="3703677" cy="67413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5300"/>
              <a:buFont typeface="Inter"/>
              <a:buNone/>
            </a:pPr>
            <a:r>
              <a:rPr lang="en-US" sz="5300" b="1" i="0" u="none" strike="noStrike" cap="none">
                <a:solidFill>
                  <a:srgbClr val="272525"/>
                </a:solidFill>
                <a:latin typeface="Times New Roman"/>
                <a:ea typeface="Times New Roman"/>
                <a:cs typeface="Times New Roman"/>
                <a:sym typeface="Times New Roman"/>
              </a:rPr>
              <a:t>1-2s</a:t>
            </a:r>
            <a:endParaRPr sz="5300" i="0" u="none" strike="noStrike" cap="none">
              <a:latin typeface="Times New Roman"/>
              <a:ea typeface="Times New Roman"/>
              <a:cs typeface="Times New Roman"/>
              <a:sym typeface="Times New Roman"/>
            </a:endParaRPr>
          </a:p>
        </p:txBody>
      </p:sp>
      <p:sp>
        <p:nvSpPr>
          <p:cNvPr id="160" name="Google Shape;160;p18"/>
          <p:cNvSpPr/>
          <p:nvPr/>
        </p:nvSpPr>
        <p:spPr>
          <a:xfrm>
            <a:off x="5300067" y="3021925"/>
            <a:ext cx="2553891" cy="319207"/>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272525"/>
              </a:buClr>
              <a:buSzPts val="2000"/>
              <a:buFont typeface="Inter"/>
              <a:buNone/>
            </a:pPr>
            <a:r>
              <a:rPr lang="en-US" sz="2300" b="1" i="0" u="none" strike="noStrike" cap="none">
                <a:solidFill>
                  <a:srgbClr val="272525"/>
                </a:solidFill>
                <a:latin typeface="Times New Roman"/>
                <a:ea typeface="Times New Roman"/>
                <a:cs typeface="Times New Roman"/>
                <a:sym typeface="Times New Roman"/>
              </a:rPr>
              <a:t>Response Time</a:t>
            </a:r>
            <a:endParaRPr sz="2300" i="0" u="none" strike="noStrike" cap="none">
              <a:latin typeface="Times New Roman"/>
              <a:ea typeface="Times New Roman"/>
              <a:cs typeface="Times New Roman"/>
              <a:sym typeface="Times New Roman"/>
            </a:endParaRPr>
          </a:p>
        </p:txBody>
      </p:sp>
      <p:sp>
        <p:nvSpPr>
          <p:cNvPr id="161" name="Google Shape;161;p18"/>
          <p:cNvSpPr/>
          <p:nvPr/>
        </p:nvSpPr>
        <p:spPr>
          <a:xfrm>
            <a:off x="4725233" y="3463647"/>
            <a:ext cx="3703677" cy="980480"/>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0"/>
              </a:spcAft>
              <a:buClr>
                <a:srgbClr val="272525"/>
              </a:buClr>
              <a:buSzPts val="1600"/>
              <a:buFont typeface="Inter"/>
              <a:buNone/>
            </a:pPr>
            <a:r>
              <a:rPr lang="en-US" sz="2300" i="0" u="none" strike="noStrike" cap="none">
                <a:solidFill>
                  <a:srgbClr val="272525"/>
                </a:solidFill>
                <a:latin typeface="Times New Roman"/>
                <a:ea typeface="Times New Roman"/>
                <a:cs typeface="Times New Roman"/>
                <a:sym typeface="Times New Roman"/>
              </a:rPr>
              <a:t>Remote commands executed within this timeframe on average, ensuring quick action.</a:t>
            </a:r>
            <a:endParaRPr sz="2300" i="0" u="none" strike="noStrike" cap="none">
              <a:latin typeface="Times New Roman"/>
              <a:ea typeface="Times New Roman"/>
              <a:cs typeface="Times New Roman"/>
              <a:sym typeface="Times New Roman"/>
            </a:endParaRPr>
          </a:p>
        </p:txBody>
      </p:sp>
      <p:sp>
        <p:nvSpPr>
          <p:cNvPr id="162" name="Google Shape;162;p18"/>
          <p:cNvSpPr/>
          <p:nvPr/>
        </p:nvSpPr>
        <p:spPr>
          <a:xfrm>
            <a:off x="2720102" y="5159216"/>
            <a:ext cx="3703677" cy="67413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272525"/>
              </a:buClr>
              <a:buSzPts val="5300"/>
              <a:buFont typeface="Inter"/>
              <a:buNone/>
            </a:pPr>
            <a:r>
              <a:rPr lang="en-US" sz="5300" b="1" i="0" u="none" strike="noStrike" cap="none">
                <a:solidFill>
                  <a:srgbClr val="272525"/>
                </a:solidFill>
                <a:latin typeface="Times New Roman"/>
                <a:ea typeface="Times New Roman"/>
                <a:cs typeface="Times New Roman"/>
                <a:sym typeface="Times New Roman"/>
              </a:rPr>
              <a:t>85%</a:t>
            </a:r>
            <a:endParaRPr sz="5300" i="0" u="none" strike="noStrike" cap="none">
              <a:latin typeface="Times New Roman"/>
              <a:ea typeface="Times New Roman"/>
              <a:cs typeface="Times New Roman"/>
              <a:sym typeface="Times New Roman"/>
            </a:endParaRPr>
          </a:p>
        </p:txBody>
      </p:sp>
      <p:sp>
        <p:nvSpPr>
          <p:cNvPr id="163" name="Google Shape;163;p18"/>
          <p:cNvSpPr/>
          <p:nvPr/>
        </p:nvSpPr>
        <p:spPr>
          <a:xfrm>
            <a:off x="3294936" y="6088737"/>
            <a:ext cx="2553891" cy="319207"/>
          </a:xfrm>
          <a:prstGeom prst="rect">
            <a:avLst/>
          </a:prstGeom>
          <a:noFill/>
          <a:ln>
            <a:noFill/>
          </a:ln>
        </p:spPr>
        <p:txBody>
          <a:bodyPr spcFirstLastPara="1" wrap="square" lIns="0" tIns="0" rIns="0" bIns="0" anchor="t" anchorCtr="0">
            <a:noAutofit/>
          </a:bodyPr>
          <a:lstStyle/>
          <a:p>
            <a:pPr marL="0" marR="0" lvl="0" indent="0" algn="ctr" rtl="0">
              <a:lnSpc>
                <a:spcPct val="125000"/>
              </a:lnSpc>
              <a:spcBef>
                <a:spcPts val="0"/>
              </a:spcBef>
              <a:spcAft>
                <a:spcPts val="0"/>
              </a:spcAft>
              <a:buClr>
                <a:srgbClr val="272525"/>
              </a:buClr>
              <a:buSzPts val="2000"/>
              <a:buFont typeface="Inter"/>
              <a:buNone/>
            </a:pPr>
            <a:r>
              <a:rPr lang="en-US" sz="2300" b="1" i="0" u="none" strike="noStrike" cap="none">
                <a:solidFill>
                  <a:srgbClr val="272525"/>
                </a:solidFill>
                <a:latin typeface="Times New Roman"/>
                <a:ea typeface="Times New Roman"/>
                <a:cs typeface="Times New Roman"/>
                <a:sym typeface="Times New Roman"/>
              </a:rPr>
              <a:t>User Satisfaction</a:t>
            </a:r>
            <a:endParaRPr sz="2300" i="0" u="none" strike="noStrike" cap="none">
              <a:latin typeface="Times New Roman"/>
              <a:ea typeface="Times New Roman"/>
              <a:cs typeface="Times New Roman"/>
              <a:sym typeface="Times New Roman"/>
            </a:endParaRPr>
          </a:p>
        </p:txBody>
      </p:sp>
      <p:sp>
        <p:nvSpPr>
          <p:cNvPr id="164" name="Google Shape;164;p18"/>
          <p:cNvSpPr/>
          <p:nvPr/>
        </p:nvSpPr>
        <p:spPr>
          <a:xfrm>
            <a:off x="2720102" y="6530459"/>
            <a:ext cx="3703677" cy="653653"/>
          </a:xfrm>
          <a:prstGeom prst="rect">
            <a:avLst/>
          </a:prstGeom>
          <a:noFill/>
          <a:ln>
            <a:noFill/>
          </a:ln>
        </p:spPr>
        <p:txBody>
          <a:bodyPr spcFirstLastPara="1" wrap="square" lIns="0" tIns="0" rIns="0" bIns="0" anchor="t" anchorCtr="0">
            <a:noAutofit/>
          </a:bodyPr>
          <a:lstStyle/>
          <a:p>
            <a:pPr marL="0" marR="0" lvl="0" indent="0" algn="ctr" rtl="0">
              <a:lnSpc>
                <a:spcPct val="115000"/>
              </a:lnSpc>
              <a:spcBef>
                <a:spcPts val="0"/>
              </a:spcBef>
              <a:spcAft>
                <a:spcPts val="0"/>
              </a:spcAft>
              <a:buClr>
                <a:srgbClr val="272525"/>
              </a:buClr>
              <a:buSzPts val="1600"/>
              <a:buFont typeface="Inter"/>
              <a:buNone/>
            </a:pPr>
            <a:r>
              <a:rPr lang="en-US" sz="2300" i="0" u="none" strike="noStrike" cap="none">
                <a:solidFill>
                  <a:srgbClr val="272525"/>
                </a:solidFill>
                <a:latin typeface="Times New Roman"/>
                <a:ea typeface="Times New Roman"/>
                <a:cs typeface="Times New Roman"/>
                <a:sym typeface="Times New Roman"/>
              </a:rPr>
              <a:t>Testers rated usability as "excellent," indicating a user-friendly design.</a:t>
            </a:r>
            <a:endParaRPr sz="2300" i="0" u="none" strike="noStrike" cap="none">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p:nvPr/>
        </p:nvSpPr>
        <p:spPr>
          <a:xfrm>
            <a:off x="793790" y="923925"/>
            <a:ext cx="13042821" cy="1417558"/>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Possible Improvements and Future Enhancements</a:t>
            </a:r>
            <a:endParaRPr sz="4400" i="0" u="none" strike="noStrike" cap="none">
              <a:latin typeface="Times New Roman"/>
              <a:ea typeface="Times New Roman"/>
              <a:cs typeface="Times New Roman"/>
              <a:sym typeface="Times New Roman"/>
            </a:endParaRPr>
          </a:p>
        </p:txBody>
      </p:sp>
      <p:sp>
        <p:nvSpPr>
          <p:cNvPr id="171" name="Google Shape;171;p19"/>
          <p:cNvSpPr/>
          <p:nvPr/>
        </p:nvSpPr>
        <p:spPr>
          <a:xfrm>
            <a:off x="793790" y="2795111"/>
            <a:ext cx="2173724" cy="1306949"/>
          </a:xfrm>
          <a:prstGeom prst="roundRect">
            <a:avLst>
              <a:gd name="adj" fmla="val 728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a:off x="1721167" y="3249216"/>
            <a:ext cx="318968" cy="398621"/>
          </a:xfrm>
          <a:prstGeom prst="rect">
            <a:avLst/>
          </a:prstGeom>
          <a:noFill/>
          <a:ln>
            <a:noFill/>
          </a:ln>
        </p:spPr>
        <p:txBody>
          <a:bodyPr spcFirstLastPara="1" wrap="square" lIns="0" tIns="0" rIns="0" bIns="0" anchor="t" anchorCtr="0">
            <a:noAutofit/>
          </a:bodyPr>
          <a:lstStyle/>
          <a:p>
            <a:pPr marL="0" marR="0" lvl="0" indent="0" algn="ctr" rtl="0">
              <a:lnSpc>
                <a:spcPct val="160000"/>
              </a:lnSpc>
              <a:spcBef>
                <a:spcPts val="0"/>
              </a:spcBef>
              <a:spcAft>
                <a:spcPts val="0"/>
              </a:spcAft>
              <a:buClr>
                <a:srgbClr val="272525"/>
              </a:buClr>
              <a:buSzPts val="2500"/>
              <a:buFont typeface="Inter"/>
              <a:buNone/>
            </a:pPr>
            <a:r>
              <a:rPr lang="en-US" sz="2500" b="1" i="0" u="none" strike="noStrike" cap="none">
                <a:solidFill>
                  <a:srgbClr val="272525"/>
                </a:solidFill>
                <a:latin typeface="Inter"/>
                <a:ea typeface="Inter"/>
                <a:cs typeface="Inter"/>
                <a:sym typeface="Inter"/>
              </a:rPr>
              <a:t>1</a:t>
            </a:r>
            <a:endParaRPr sz="2500" b="0" i="0" u="none" strike="noStrike" cap="none"/>
          </a:p>
        </p:txBody>
      </p:sp>
      <p:sp>
        <p:nvSpPr>
          <p:cNvPr id="173" name="Google Shape;173;p19"/>
          <p:cNvSpPr/>
          <p:nvPr/>
        </p:nvSpPr>
        <p:spPr>
          <a:xfrm>
            <a:off x="3194323" y="2901925"/>
            <a:ext cx="52824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AI-Based Theft Detection</a:t>
            </a:r>
            <a:endParaRPr sz="2300" i="0" u="none" strike="noStrike" cap="none">
              <a:latin typeface="Times New Roman"/>
              <a:ea typeface="Times New Roman"/>
              <a:cs typeface="Times New Roman"/>
              <a:sym typeface="Times New Roman"/>
            </a:endParaRPr>
          </a:p>
        </p:txBody>
      </p:sp>
      <p:sp>
        <p:nvSpPr>
          <p:cNvPr id="174" name="Google Shape;174;p19"/>
          <p:cNvSpPr/>
          <p:nvPr/>
        </p:nvSpPr>
        <p:spPr>
          <a:xfrm>
            <a:off x="3194323" y="3383750"/>
            <a:ext cx="10642500" cy="3630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Use machine learning to detect unusual device behavior patterns.</a:t>
            </a:r>
            <a:endParaRPr sz="2300" i="0" u="none" strike="noStrike" cap="none">
              <a:latin typeface="Times New Roman"/>
              <a:ea typeface="Times New Roman"/>
              <a:cs typeface="Times New Roman"/>
              <a:sym typeface="Times New Roman"/>
            </a:endParaRPr>
          </a:p>
        </p:txBody>
      </p:sp>
      <p:sp>
        <p:nvSpPr>
          <p:cNvPr id="175" name="Google Shape;175;p19"/>
          <p:cNvSpPr/>
          <p:nvPr/>
        </p:nvSpPr>
        <p:spPr>
          <a:xfrm>
            <a:off x="3080861" y="4086820"/>
            <a:ext cx="10642402" cy="15240"/>
          </a:xfrm>
          <a:prstGeom prst="roundRect">
            <a:avLst>
              <a:gd name="adj" fmla="val 625116"/>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793790" y="4215408"/>
            <a:ext cx="4347567" cy="1306949"/>
          </a:xfrm>
          <a:prstGeom prst="roundRect">
            <a:avLst>
              <a:gd name="adj" fmla="val 7289"/>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p:nvPr/>
        </p:nvSpPr>
        <p:spPr>
          <a:xfrm>
            <a:off x="2808089" y="4669512"/>
            <a:ext cx="318968" cy="398621"/>
          </a:xfrm>
          <a:prstGeom prst="rect">
            <a:avLst/>
          </a:prstGeom>
          <a:noFill/>
          <a:ln>
            <a:noFill/>
          </a:ln>
        </p:spPr>
        <p:txBody>
          <a:bodyPr spcFirstLastPara="1" wrap="square" lIns="0" tIns="0" rIns="0" bIns="0" anchor="t" anchorCtr="0">
            <a:noAutofit/>
          </a:bodyPr>
          <a:lstStyle/>
          <a:p>
            <a:pPr marL="0" marR="0" lvl="0" indent="0" algn="ctr" rtl="0">
              <a:lnSpc>
                <a:spcPct val="160000"/>
              </a:lnSpc>
              <a:spcBef>
                <a:spcPts val="0"/>
              </a:spcBef>
              <a:spcAft>
                <a:spcPts val="0"/>
              </a:spcAft>
              <a:buClr>
                <a:srgbClr val="272525"/>
              </a:buClr>
              <a:buSzPts val="2500"/>
              <a:buFont typeface="Inter"/>
              <a:buNone/>
            </a:pPr>
            <a:r>
              <a:rPr lang="en-US" sz="2500" b="1" i="0" u="none" strike="noStrike" cap="none">
                <a:solidFill>
                  <a:srgbClr val="272525"/>
                </a:solidFill>
                <a:latin typeface="Inter"/>
                <a:ea typeface="Inter"/>
                <a:cs typeface="Inter"/>
                <a:sym typeface="Inter"/>
              </a:rPr>
              <a:t>2</a:t>
            </a:r>
            <a:endParaRPr sz="2500" b="0" i="0" u="none" strike="noStrike" cap="none"/>
          </a:p>
        </p:txBody>
      </p:sp>
      <p:sp>
        <p:nvSpPr>
          <p:cNvPr id="178" name="Google Shape;178;p19"/>
          <p:cNvSpPr/>
          <p:nvPr/>
        </p:nvSpPr>
        <p:spPr>
          <a:xfrm>
            <a:off x="5368178" y="4442225"/>
            <a:ext cx="52824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Multi-Platform Support</a:t>
            </a:r>
            <a:endParaRPr sz="2300" i="0" u="none" strike="noStrike" cap="none">
              <a:latin typeface="Times New Roman"/>
              <a:ea typeface="Times New Roman"/>
              <a:cs typeface="Times New Roman"/>
              <a:sym typeface="Times New Roman"/>
            </a:endParaRPr>
          </a:p>
        </p:txBody>
      </p:sp>
      <p:sp>
        <p:nvSpPr>
          <p:cNvPr id="179" name="Google Shape;179;p19"/>
          <p:cNvSpPr/>
          <p:nvPr/>
        </p:nvSpPr>
        <p:spPr>
          <a:xfrm>
            <a:off x="5368176" y="4800825"/>
            <a:ext cx="8355000" cy="3630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Expand compatibility to include iOS devices for broader accessibility.</a:t>
            </a:r>
            <a:endParaRPr sz="2300" i="0" u="none" strike="noStrike" cap="none">
              <a:latin typeface="Times New Roman"/>
              <a:ea typeface="Times New Roman"/>
              <a:cs typeface="Times New Roman"/>
              <a:sym typeface="Times New Roman"/>
            </a:endParaRPr>
          </a:p>
        </p:txBody>
      </p:sp>
      <p:sp>
        <p:nvSpPr>
          <p:cNvPr id="180" name="Google Shape;180;p19"/>
          <p:cNvSpPr/>
          <p:nvPr/>
        </p:nvSpPr>
        <p:spPr>
          <a:xfrm>
            <a:off x="5254704" y="5507117"/>
            <a:ext cx="8468558" cy="15240"/>
          </a:xfrm>
          <a:prstGeom prst="roundRect">
            <a:avLst>
              <a:gd name="adj" fmla="val 625116"/>
            </a:avLst>
          </a:prstGeom>
          <a:solidFill>
            <a:srgbClr val="C0C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a:off x="793790" y="5635704"/>
            <a:ext cx="6521410" cy="1669852"/>
          </a:xfrm>
          <a:prstGeom prst="roundRect">
            <a:avLst>
              <a:gd name="adj" fmla="val 5705"/>
            </a:avLst>
          </a:prstGeom>
          <a:solidFill>
            <a:srgbClr val="DADBF1"/>
          </a:solidFill>
          <a:ln w="9525" cap="flat" cmpd="sng">
            <a:solidFill>
              <a:srgbClr val="C0C1D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a:off x="3895011" y="6271260"/>
            <a:ext cx="318968" cy="398621"/>
          </a:xfrm>
          <a:prstGeom prst="rect">
            <a:avLst/>
          </a:prstGeom>
          <a:noFill/>
          <a:ln>
            <a:noFill/>
          </a:ln>
        </p:spPr>
        <p:txBody>
          <a:bodyPr spcFirstLastPara="1" wrap="square" lIns="0" tIns="0" rIns="0" bIns="0" anchor="t" anchorCtr="0">
            <a:noAutofit/>
          </a:bodyPr>
          <a:lstStyle/>
          <a:p>
            <a:pPr marL="0" marR="0" lvl="0" indent="0" algn="ctr" rtl="0">
              <a:lnSpc>
                <a:spcPct val="160000"/>
              </a:lnSpc>
              <a:spcBef>
                <a:spcPts val="0"/>
              </a:spcBef>
              <a:spcAft>
                <a:spcPts val="0"/>
              </a:spcAft>
              <a:buClr>
                <a:srgbClr val="272525"/>
              </a:buClr>
              <a:buSzPts val="2500"/>
              <a:buFont typeface="Inter"/>
              <a:buNone/>
            </a:pPr>
            <a:r>
              <a:rPr lang="en-US" sz="2500" b="1" i="0" u="none" strike="noStrike" cap="none">
                <a:solidFill>
                  <a:srgbClr val="272525"/>
                </a:solidFill>
                <a:latin typeface="Inter"/>
                <a:ea typeface="Inter"/>
                <a:cs typeface="Inter"/>
                <a:sym typeface="Inter"/>
              </a:rPr>
              <a:t>3</a:t>
            </a:r>
            <a:endParaRPr sz="2500" b="0" i="0" u="none" strike="noStrike" cap="none"/>
          </a:p>
        </p:txBody>
      </p:sp>
      <p:sp>
        <p:nvSpPr>
          <p:cNvPr id="183" name="Google Shape;183;p19"/>
          <p:cNvSpPr/>
          <p:nvPr/>
        </p:nvSpPr>
        <p:spPr>
          <a:xfrm>
            <a:off x="7542032" y="5700500"/>
            <a:ext cx="5371200" cy="354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272525"/>
              </a:buClr>
              <a:buSzPts val="2200"/>
              <a:buFont typeface="Inter"/>
              <a:buNone/>
            </a:pPr>
            <a:r>
              <a:rPr lang="en-US" sz="2300" b="1" i="0" u="none" strike="noStrike" cap="none">
                <a:solidFill>
                  <a:srgbClr val="272525"/>
                </a:solidFill>
                <a:latin typeface="Times New Roman"/>
                <a:ea typeface="Times New Roman"/>
                <a:cs typeface="Times New Roman"/>
                <a:sym typeface="Times New Roman"/>
              </a:rPr>
              <a:t>Biometric Authentication</a:t>
            </a:r>
            <a:endParaRPr sz="2300" i="0" u="none" strike="noStrike" cap="none">
              <a:latin typeface="Times New Roman"/>
              <a:ea typeface="Times New Roman"/>
              <a:cs typeface="Times New Roman"/>
              <a:sym typeface="Times New Roman"/>
            </a:endParaRPr>
          </a:p>
        </p:txBody>
      </p:sp>
      <p:sp>
        <p:nvSpPr>
          <p:cNvPr id="184" name="Google Shape;184;p19"/>
          <p:cNvSpPr/>
          <p:nvPr/>
        </p:nvSpPr>
        <p:spPr>
          <a:xfrm>
            <a:off x="7542025" y="6232950"/>
            <a:ext cx="6181200" cy="7257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Clr>
                <a:srgbClr val="272525"/>
              </a:buClr>
              <a:buSzPts val="1750"/>
              <a:buFont typeface="Inter"/>
              <a:buNone/>
            </a:pPr>
            <a:r>
              <a:rPr lang="en-US" sz="2300" i="0" u="none" strike="noStrike" cap="none">
                <a:solidFill>
                  <a:srgbClr val="272525"/>
                </a:solidFill>
                <a:latin typeface="Times New Roman"/>
                <a:ea typeface="Times New Roman"/>
                <a:cs typeface="Times New Roman"/>
                <a:sym typeface="Times New Roman"/>
              </a:rPr>
              <a:t>Enhance security with fingerprint or facial recognition technology.</a:t>
            </a:r>
            <a:endParaRPr sz="2300" i="0" u="none" strike="noStrike" cap="none">
              <a:latin typeface="Times New Roman"/>
              <a:ea typeface="Times New Roman"/>
              <a:cs typeface="Times New Roman"/>
              <a:sym typeface="Times New Roman"/>
            </a:endParaRPr>
          </a:p>
        </p:txBody>
      </p:sp>
      <p:pic>
        <p:nvPicPr>
          <p:cNvPr id="185" name="Google Shape;185;p19" title="Screenshot 2025-03-19 091232.png"/>
          <p:cNvPicPr preferRelativeResize="0"/>
          <p:nvPr/>
        </p:nvPicPr>
        <p:blipFill>
          <a:blip r:embed="rId3">
            <a:alphaModFix/>
          </a:blip>
          <a:stretch>
            <a:fillRect/>
          </a:stretch>
        </p:blipFill>
        <p:spPr>
          <a:xfrm>
            <a:off x="11966125" y="7736331"/>
            <a:ext cx="2571750" cy="390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20"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192" name="Google Shape;192;p20"/>
          <p:cNvSpPr/>
          <p:nvPr/>
        </p:nvSpPr>
        <p:spPr>
          <a:xfrm>
            <a:off x="6280190" y="1648182"/>
            <a:ext cx="5670590" cy="708779"/>
          </a:xfrm>
          <a:prstGeom prst="rect">
            <a:avLst/>
          </a:prstGeom>
          <a:noFill/>
          <a:ln>
            <a:noFill/>
          </a:ln>
        </p:spPr>
        <p:txBody>
          <a:bodyPr spcFirstLastPara="1" wrap="square" lIns="0" tIns="0" rIns="0" bIns="0" anchor="t" anchorCtr="0">
            <a:noAutofit/>
          </a:bodyPr>
          <a:lstStyle/>
          <a:p>
            <a:pPr marL="0" marR="0" lvl="0" indent="0" algn="l" rtl="0">
              <a:lnSpc>
                <a:spcPct val="124719"/>
              </a:lnSpc>
              <a:spcBef>
                <a:spcPts val="0"/>
              </a:spcBef>
              <a:spcAft>
                <a:spcPts val="0"/>
              </a:spcAft>
              <a:buClr>
                <a:srgbClr val="000000"/>
              </a:buClr>
              <a:buSzPts val="4450"/>
              <a:buFont typeface="Inter"/>
              <a:buNone/>
            </a:pPr>
            <a:r>
              <a:rPr lang="en-US" sz="4400" b="1" i="0" u="none" strike="noStrike" cap="none">
                <a:solidFill>
                  <a:srgbClr val="000000"/>
                </a:solidFill>
                <a:latin typeface="Times New Roman"/>
                <a:ea typeface="Times New Roman"/>
                <a:cs typeface="Times New Roman"/>
                <a:sym typeface="Times New Roman"/>
              </a:rPr>
              <a:t>Conclusion</a:t>
            </a:r>
            <a:endParaRPr sz="4400" i="0" u="none" strike="noStrike" cap="none">
              <a:latin typeface="Times New Roman"/>
              <a:ea typeface="Times New Roman"/>
              <a:cs typeface="Times New Roman"/>
              <a:sym typeface="Times New Roman"/>
            </a:endParaRPr>
          </a:p>
        </p:txBody>
      </p:sp>
      <p:sp>
        <p:nvSpPr>
          <p:cNvPr id="193" name="Google Shape;193;p20"/>
          <p:cNvSpPr/>
          <p:nvPr/>
        </p:nvSpPr>
        <p:spPr>
          <a:xfrm>
            <a:off x="6401990" y="3097273"/>
            <a:ext cx="7556400" cy="2177400"/>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272525"/>
              </a:buClr>
              <a:buSzPts val="1750"/>
              <a:buFont typeface="Inter"/>
              <a:buNone/>
            </a:pPr>
            <a:r>
              <a:rPr lang="en-US" sz="2300">
                <a:solidFill>
                  <a:srgbClr val="272525"/>
                </a:solidFill>
                <a:latin typeface="Times New Roman"/>
                <a:ea typeface="Times New Roman"/>
                <a:cs typeface="Times New Roman"/>
                <a:sym typeface="Times New Roman"/>
              </a:rPr>
              <a:t>This project created a mobile tracking system using Python.  1  It helps find lost or stolen phones with accurate location tracking, remote security features, and privacy protection.  1  The system is designed to be a good, affordable option for mobile security.</a:t>
            </a:r>
            <a:endParaRPr sz="2300" i="0" u="none" strike="noStrike" cap="none">
              <a:latin typeface="Times New Roman"/>
              <a:ea typeface="Times New Roman"/>
              <a:cs typeface="Times New Roman"/>
              <a:sym typeface="Times New Roman"/>
            </a:endParaRPr>
          </a:p>
        </p:txBody>
      </p:sp>
      <p:pic>
        <p:nvPicPr>
          <p:cNvPr id="194" name="Google Shape;194;p20" title="Screenshot 2025-03-19 091232.png"/>
          <p:cNvPicPr preferRelativeResize="0"/>
          <p:nvPr/>
        </p:nvPicPr>
        <p:blipFill>
          <a:blip r:embed="rId4">
            <a:alphaModFix/>
          </a:blip>
          <a:stretch>
            <a:fillRect/>
          </a:stretch>
        </p:blipFill>
        <p:spPr>
          <a:xfrm>
            <a:off x="12058650" y="7742824"/>
            <a:ext cx="2571750" cy="39052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10</Slides>
  <Notes>10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kalyan kumar</cp:lastModifiedBy>
  <cp:revision>2</cp:revision>
  <dcterms:modified xsi:type="dcterms:W3CDTF">2025-05-13T06:59:09Z</dcterms:modified>
</cp:coreProperties>
</file>